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1" r:id="rId3"/>
    <p:sldId id="265" r:id="rId4"/>
    <p:sldId id="266" r:id="rId5"/>
    <p:sldId id="264" r:id="rId6"/>
    <p:sldId id="263"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74" autoAdjust="0"/>
    <p:restoredTop sz="94660"/>
  </p:normalViewPr>
  <p:slideViewPr>
    <p:cSldViewPr>
      <p:cViewPr varScale="1">
        <p:scale>
          <a:sx n="81" d="100"/>
          <a:sy n="81" d="100"/>
        </p:scale>
        <p:origin x="90" y="45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08/17/2021</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9E2CE457-90EC-EE48-B15E-61F712C70F05}" type="slidenum">
              <a:rPr lang="en-US" smtClean="0"/>
              <a:t>13</a:t>
            </a:fld>
            <a:endParaRPr lang="en-US"/>
          </a:p>
        </p:txBody>
      </p:sp>
    </p:spTree>
    <p:extLst>
      <p:ext uri="{BB962C8B-B14F-4D97-AF65-F5344CB8AC3E}">
        <p14:creationId xmlns:p14="http://schemas.microsoft.com/office/powerpoint/2010/main" val="407260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finarya.legoh@dipi.id" TargetMode="External"/><Relationship Id="rId4" Type="http://schemas.openxmlformats.org/officeDocument/2006/relationships/hyperlink" Target="mailto:finaryalegoh@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aj.org/search/journals?#=#.Wv__6IiFM2w&amp;source={&quot;query&quot;:{&quot;match_all&quot;:{}},&quot;size&quot;:50,&quot;sort&quot;:[{&quot;created_date&quot;:{&quot;order&quot;:&quot;desc&quot;}}]}#.Wv__6IiFM2w"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vid19.go.i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hyperlink" Target="http://www.aipi.or.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886"/>
            <a:ext cx="5334000" cy="2114550"/>
          </a:xfrm>
        </p:spPr>
        <p:txBody>
          <a:bodyPr>
            <a:normAutofit/>
          </a:bodyPr>
          <a:lstStyle/>
          <a:p>
            <a:pPr algn="l">
              <a:spcBef>
                <a:spcPts val="0"/>
              </a:spcBef>
            </a:pPr>
            <a:endParaRPr lang="en-US" sz="2200" b="1" dirty="0">
              <a:solidFill>
                <a:srgbClr val="0000FF"/>
              </a:solidFill>
              <a:latin typeface="Cambria" pitchFamily="18" charset="0"/>
            </a:endParaRPr>
          </a:p>
          <a:p>
            <a:pPr algn="l">
              <a:spcBef>
                <a:spcPts val="0"/>
              </a:spcBef>
            </a:pPr>
            <a:r>
              <a:rPr lang="en-US" sz="2200" b="1" dirty="0">
                <a:solidFill>
                  <a:srgbClr val="0000FF"/>
                </a:solidFill>
                <a:latin typeface="Cambria" pitchFamily="18" charset="0"/>
              </a:rPr>
              <a:t>COVID-19 Pandemic and Adaptive </a:t>
            </a:r>
          </a:p>
          <a:p>
            <a:pPr algn="l">
              <a:spcBef>
                <a:spcPts val="0"/>
              </a:spcBef>
            </a:pPr>
            <a:r>
              <a:rPr lang="en-US" sz="2200" b="1" dirty="0">
                <a:solidFill>
                  <a:srgbClr val="0000FF"/>
                </a:solidFill>
                <a:latin typeface="Cambria" pitchFamily="18" charset="0"/>
              </a:rPr>
              <a:t>Publishing Patterns in Indonesia </a:t>
            </a: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61950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err="1">
                <a:ln>
                  <a:noFill/>
                </a:ln>
                <a:solidFill>
                  <a:srgbClr val="0000FF"/>
                </a:solidFill>
                <a:effectLst/>
                <a:uLnTx/>
                <a:uFillTx/>
                <a:latin typeface="Cambria" pitchFamily="18" charset="0"/>
                <a:ea typeface="+mn-ea"/>
                <a:cs typeface="+mn-cs"/>
              </a:rPr>
              <a:t>Finarya</a:t>
            </a:r>
            <a:r>
              <a:rPr kumimoji="0" lang="en-US" sz="2000" b="1" i="0" u="none" strike="noStrike" kern="1200" cap="none" spc="0" normalizeH="0" baseline="0" noProof="0" dirty="0">
                <a:ln>
                  <a:noFill/>
                </a:ln>
                <a:solidFill>
                  <a:srgbClr val="0000FF"/>
                </a:solidFill>
                <a:effectLst/>
                <a:uLnTx/>
                <a:uFillTx/>
                <a:latin typeface="Cambria" pitchFamily="18" charset="0"/>
                <a:ea typeface="+mn-ea"/>
                <a:cs typeface="+mn-cs"/>
              </a:rPr>
              <a:t> </a:t>
            </a:r>
            <a:r>
              <a:rPr kumimoji="0" lang="en-US" sz="2000" b="1" i="0" u="none" strike="noStrike" kern="1200" cap="none" spc="0" normalizeH="0" baseline="0" noProof="0" dirty="0" err="1">
                <a:ln>
                  <a:noFill/>
                </a:ln>
                <a:solidFill>
                  <a:srgbClr val="0000FF"/>
                </a:solidFill>
                <a:effectLst/>
                <a:uLnTx/>
                <a:uFillTx/>
                <a:latin typeface="Cambria" pitchFamily="18" charset="0"/>
                <a:ea typeface="+mn-ea"/>
                <a:cs typeface="+mn-cs"/>
              </a:rPr>
              <a:t>Legoh</a:t>
            </a:r>
            <a:r>
              <a:rPr kumimoji="0" lang="en-US" sz="2000" b="1" i="0" u="none" strike="noStrike" kern="1200" cap="none" spc="0" normalizeH="0" baseline="0" noProof="0" dirty="0">
                <a:ln>
                  <a:noFill/>
                </a:ln>
                <a:solidFill>
                  <a:srgbClr val="0000FF"/>
                </a:solidFill>
                <a:effectLst/>
                <a:uLnTx/>
                <a:uFillTx/>
                <a:latin typeface="Cambria" pitchFamily="18" charset="0"/>
                <a:ea typeface="+mn-ea"/>
                <a:cs typeface="+mn-cs"/>
              </a:rPr>
              <a:t> </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4000500"/>
            <a:ext cx="4724400" cy="628650"/>
          </a:xfrm>
          <a:prstGeom prst="rect">
            <a:avLst/>
          </a:prstGeom>
        </p:spPr>
        <p:txBody>
          <a:bodyPr vert="horz" lIns="91440" tIns="45720" rIns="91440" bIns="45720" rtlCol="0">
            <a:noAutofit/>
          </a:bodyPr>
          <a:lstStyle/>
          <a:p>
            <a:pPr lvl="0"/>
            <a:r>
              <a:rPr lang="en-US" sz="1500" dirty="0">
                <a:latin typeface="Cambria" pitchFamily="18" charset="0"/>
              </a:rPr>
              <a:t>Indonesian Academy of Sciences (AIPI)</a:t>
            </a:r>
          </a:p>
          <a:p>
            <a:pPr lvl="0"/>
            <a:r>
              <a:rPr lang="en-US" sz="1500" dirty="0">
                <a:latin typeface="Cambria" pitchFamily="18" charset="0"/>
              </a:rPr>
              <a:t>International Relation &amp; Funding</a:t>
            </a:r>
          </a:p>
          <a:p>
            <a:pPr lvl="0"/>
            <a:r>
              <a:rPr lang="en-US" sz="1500" i="1" dirty="0">
                <a:latin typeface="Cambria" pitchFamily="18" charset="0"/>
                <a:hlinkClick r:id="rId4"/>
              </a:rPr>
              <a:t>finaryalegoh@gmail.com</a:t>
            </a:r>
            <a:r>
              <a:rPr lang="en-US" sz="1500" i="1" dirty="0">
                <a:latin typeface="Cambria" pitchFamily="18" charset="0"/>
              </a:rPr>
              <a:t>; </a:t>
            </a:r>
            <a:r>
              <a:rPr lang="en-US" sz="1500" i="1" dirty="0">
                <a:latin typeface="Cambria" pitchFamily="18" charset="0"/>
                <a:hlinkClick r:id="rId5"/>
              </a:rPr>
              <a:t>finarya.legoh@dipi.id</a:t>
            </a:r>
            <a:r>
              <a:rPr lang="en-US" sz="1500" i="1" dirty="0">
                <a:latin typeface="Cambria" pitchFamily="18" charset="0"/>
              </a:rPr>
              <a:t>  </a:t>
            </a:r>
            <a:endParaRPr kumimoji="0" lang="en-US" sz="1500" i="1" u="none" strike="noStrike" kern="1200" cap="none" spc="0" normalizeH="0" baseline="0" noProof="0" dirty="0">
              <a:ln>
                <a:noFill/>
              </a:ln>
              <a:solidFill>
                <a:schemeClr val="bg1">
                  <a:lumMod val="65000"/>
                </a:schemeClr>
              </a:solidFill>
              <a:effectLst/>
              <a:uLnTx/>
              <a:uFillTx/>
              <a:latin typeface="Cambria" pitchFamily="18" charset="0"/>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9"/>
          <p:cNvSpPr>
            <a:spLocks noChangeArrowheads="1"/>
          </p:cNvSpPr>
          <p:nvPr/>
        </p:nvSpPr>
        <p:spPr bwMode="auto">
          <a:xfrm>
            <a:off x="1143000" y="642938"/>
            <a:ext cx="2722701" cy="3570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sz="1013" dirty="0"/>
          </a:p>
        </p:txBody>
      </p:sp>
      <p:sp>
        <p:nvSpPr>
          <p:cNvPr id="2" name="Title 1"/>
          <p:cNvSpPr>
            <a:spLocks noGrp="1"/>
          </p:cNvSpPr>
          <p:nvPr>
            <p:ph type="title"/>
          </p:nvPr>
        </p:nvSpPr>
        <p:spPr>
          <a:xfrm>
            <a:off x="4197730" y="980954"/>
            <a:ext cx="3693319" cy="824696"/>
          </a:xfrm>
        </p:spPr>
        <p:txBody>
          <a:bodyPr>
            <a:noAutofit/>
          </a:bodyPr>
          <a:lstStyle/>
          <a:p>
            <a:r>
              <a:rPr lang="en-ID" sz="1800" b="1" dirty="0">
                <a:latin typeface="+mn-lt"/>
              </a:rPr>
              <a:t>An Indonesian Science Agenda Towards a Century of Independence </a:t>
            </a:r>
          </a:p>
        </p:txBody>
      </p:sp>
      <p:sp>
        <p:nvSpPr>
          <p:cNvPr id="18" name="TextBox 17"/>
          <p:cNvSpPr txBox="1"/>
          <p:nvPr/>
        </p:nvSpPr>
        <p:spPr>
          <a:xfrm>
            <a:off x="1643671" y="3951634"/>
            <a:ext cx="2044149" cy="248209"/>
          </a:xfrm>
          <a:prstGeom prst="rect">
            <a:avLst/>
          </a:prstGeom>
          <a:noFill/>
        </p:spPr>
        <p:txBody>
          <a:bodyPr wrap="none" rtlCol="0">
            <a:spAutoFit/>
          </a:bodyPr>
          <a:lstStyle/>
          <a:p>
            <a:r>
              <a:rPr lang="en-ID" sz="1013" b="1" dirty="0"/>
              <a:t>*</a:t>
            </a:r>
            <a:r>
              <a:rPr lang="en-ID" sz="1013" b="1" i="1" dirty="0"/>
              <a:t>free download on www.aipi.or.id</a:t>
            </a:r>
          </a:p>
        </p:txBody>
      </p:sp>
      <p:pic>
        <p:nvPicPr>
          <p:cNvPr id="3" name="Picture 2"/>
          <p:cNvPicPr>
            <a:picLocks noChangeAspect="1"/>
          </p:cNvPicPr>
          <p:nvPr/>
        </p:nvPicPr>
        <p:blipFill>
          <a:blip r:embed="rId3"/>
          <a:stretch>
            <a:fillRect/>
          </a:stretch>
        </p:blipFill>
        <p:spPr>
          <a:xfrm>
            <a:off x="4197730" y="1955584"/>
            <a:ext cx="3429924" cy="2734885"/>
          </a:xfrm>
          <a:prstGeom prst="rect">
            <a:avLst/>
          </a:prstGeom>
        </p:spPr>
      </p:pic>
      <p:sp>
        <p:nvSpPr>
          <p:cNvPr id="6" name="TextBox 5"/>
          <p:cNvSpPr txBox="1"/>
          <p:nvPr/>
        </p:nvSpPr>
        <p:spPr>
          <a:xfrm>
            <a:off x="1948069" y="825451"/>
            <a:ext cx="1917632" cy="594458"/>
          </a:xfrm>
          <a:prstGeom prst="rect">
            <a:avLst/>
          </a:prstGeom>
          <a:noFill/>
        </p:spPr>
        <p:txBody>
          <a:bodyPr wrap="square" rtlCol="0">
            <a:spAutoFit/>
          </a:bodyPr>
          <a:lstStyle/>
          <a:p>
            <a:r>
              <a:rPr lang="en-ID" sz="3263" b="1" dirty="0">
                <a:latin typeface="Arial" panose="020B0604020202020204" pitchFamily="34" charset="0"/>
                <a:cs typeface="Arial" panose="020B0604020202020204" pitchFamily="34" charset="0"/>
              </a:rPr>
              <a:t>SAINS45</a:t>
            </a:r>
          </a:p>
        </p:txBody>
      </p:sp>
      <p:pic>
        <p:nvPicPr>
          <p:cNvPr id="7" name="Picture 6" descr="Logo AIP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7433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360" y="763953"/>
            <a:ext cx="4974631" cy="816051"/>
          </a:xfrm>
        </p:spPr>
        <p:txBody>
          <a:bodyPr>
            <a:noAutofit/>
          </a:bodyPr>
          <a:lstStyle/>
          <a:p>
            <a:r>
              <a:rPr lang="en-ID" sz="1800" b="1" dirty="0">
                <a:latin typeface="+mn-lt"/>
              </a:rPr>
              <a:t>Inputs for the Law of Indonesian National System of Science &amp; Technology </a:t>
            </a:r>
          </a:p>
        </p:txBody>
      </p:sp>
      <p:pic>
        <p:nvPicPr>
          <p:cNvPr id="3" name="Picture 2">
            <a:extLst>
              <a:ext uri="{FF2B5EF4-FFF2-40B4-BE49-F238E27FC236}">
                <a16:creationId xmlns:a16="http://schemas.microsoft.com/office/drawing/2014/main" id="{A4010F8C-3814-4CD3-80D9-DCD277B466BC}"/>
              </a:ext>
            </a:extLst>
          </p:cNvPr>
          <p:cNvPicPr>
            <a:picLocks noChangeAspect="1"/>
          </p:cNvPicPr>
          <p:nvPr/>
        </p:nvPicPr>
        <p:blipFill>
          <a:blip r:embed="rId2"/>
          <a:stretch>
            <a:fillRect/>
          </a:stretch>
        </p:blipFill>
        <p:spPr>
          <a:xfrm>
            <a:off x="2447359" y="1788342"/>
            <a:ext cx="1680617" cy="2351705"/>
          </a:xfrm>
          <a:prstGeom prst="rect">
            <a:avLst/>
          </a:prstGeom>
        </p:spPr>
      </p:pic>
      <p:pic>
        <p:nvPicPr>
          <p:cNvPr id="8" name="Picture 7">
            <a:extLst>
              <a:ext uri="{FF2B5EF4-FFF2-40B4-BE49-F238E27FC236}">
                <a16:creationId xmlns:a16="http://schemas.microsoft.com/office/drawing/2014/main" id="{439F4649-EE55-4109-9E02-AE4F49E2BBF6}"/>
              </a:ext>
            </a:extLst>
          </p:cNvPr>
          <p:cNvPicPr>
            <a:picLocks noChangeAspect="1"/>
          </p:cNvPicPr>
          <p:nvPr/>
        </p:nvPicPr>
        <p:blipFill>
          <a:blip r:embed="rId3"/>
          <a:stretch>
            <a:fillRect/>
          </a:stretch>
        </p:blipFill>
        <p:spPr>
          <a:xfrm>
            <a:off x="4502380" y="1788342"/>
            <a:ext cx="1757608" cy="2351705"/>
          </a:xfrm>
          <a:prstGeom prst="rect">
            <a:avLst/>
          </a:prstGeom>
        </p:spPr>
      </p:pic>
      <p:pic>
        <p:nvPicPr>
          <p:cNvPr id="5" name="Picture 4" descr="Logo AIP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104164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2795" y="963088"/>
            <a:ext cx="2314985" cy="3494003"/>
          </a:xfrm>
          <a:prstGeom prst="rect">
            <a:avLst/>
          </a:prstGeom>
        </p:spPr>
      </p:pic>
      <p:sp>
        <p:nvSpPr>
          <p:cNvPr id="5" name="TextBox 4"/>
          <p:cNvSpPr txBox="1"/>
          <p:nvPr/>
        </p:nvSpPr>
        <p:spPr>
          <a:xfrm>
            <a:off x="4663998" y="1145788"/>
            <a:ext cx="2634476" cy="3208571"/>
          </a:xfrm>
          <a:prstGeom prst="rect">
            <a:avLst/>
          </a:prstGeom>
          <a:solidFill>
            <a:schemeClr val="accent1">
              <a:lumMod val="20000"/>
              <a:lumOff val="80000"/>
            </a:schemeClr>
          </a:solidFill>
        </p:spPr>
        <p:txBody>
          <a:bodyPr wrap="square" rtlCol="0">
            <a:spAutoFit/>
          </a:bodyPr>
          <a:lstStyle/>
          <a:p>
            <a:r>
              <a:rPr lang="en-US" sz="1350" dirty="0">
                <a:latin typeface="Verdana" panose="020B0604030504040204" pitchFamily="34" charset="0"/>
                <a:ea typeface="Verdana" panose="020B0604030504040204" pitchFamily="34" charset="0"/>
                <a:cs typeface="Verdana" panose="020B0604030504040204" pitchFamily="34" charset="0"/>
              </a:rPr>
              <a:t>Latest publication:</a:t>
            </a:r>
          </a:p>
          <a:p>
            <a:r>
              <a:rPr lang="en-US" sz="1350" dirty="0">
                <a:latin typeface="Verdana" panose="020B0604030504040204" pitchFamily="34" charset="0"/>
                <a:ea typeface="Verdana" panose="020B0604030504040204" pitchFamily="34" charset="0"/>
                <a:cs typeface="Verdana" panose="020B0604030504040204" pitchFamily="34" charset="0"/>
              </a:rPr>
              <a:t>@ Dec 2020</a:t>
            </a:r>
          </a:p>
          <a:p>
            <a:endParaRPr lang="en-US" sz="1350" dirty="0">
              <a:latin typeface="Verdana" panose="020B0604030504040204" pitchFamily="34" charset="0"/>
              <a:ea typeface="Verdana" panose="020B0604030504040204" pitchFamily="34" charset="0"/>
              <a:cs typeface="Verdana" panose="020B0604030504040204" pitchFamily="34" charset="0"/>
            </a:endParaRPr>
          </a:p>
          <a:p>
            <a:r>
              <a:rPr lang="en-US" sz="1400" b="1" dirty="0">
                <a:latin typeface="Verdana" panose="020B0604030504040204" pitchFamily="34" charset="0"/>
                <a:ea typeface="Verdana" panose="020B0604030504040204" pitchFamily="34" charset="0"/>
                <a:cs typeface="Verdana" panose="020B0604030504040204" pitchFamily="34" charset="0"/>
              </a:rPr>
              <a:t>Various perspective on the COVID-19 impacts</a:t>
            </a:r>
          </a:p>
          <a:p>
            <a:endParaRPr lang="en-US" sz="1350" dirty="0">
              <a:latin typeface="Verdana" panose="020B0604030504040204" pitchFamily="34" charset="0"/>
              <a:ea typeface="Verdana" panose="020B0604030504040204" pitchFamily="34" charset="0"/>
              <a:cs typeface="Verdana" panose="020B0604030504040204" pitchFamily="34" charset="0"/>
            </a:endParaRPr>
          </a:p>
          <a:p>
            <a:pPr marL="214313" indent="-214313">
              <a:buFontTx/>
              <a:buChar char="-"/>
            </a:pPr>
            <a:r>
              <a:rPr lang="en-US" sz="1350" dirty="0">
                <a:latin typeface="Verdana" panose="020B0604030504040204" pitchFamily="34" charset="0"/>
                <a:ea typeface="Verdana" panose="020B0604030504040204" pitchFamily="34" charset="0"/>
                <a:cs typeface="Verdana" panose="020B0604030504040204" pitchFamily="34" charset="0"/>
              </a:rPr>
              <a:t>Review written by AIPI fellows</a:t>
            </a:r>
          </a:p>
          <a:p>
            <a:pPr marL="214313" indent="-214313">
              <a:buFontTx/>
              <a:buChar char="-"/>
            </a:pPr>
            <a:r>
              <a:rPr lang="en-US" sz="1350" dirty="0">
                <a:latin typeface="Verdana" panose="020B0604030504040204" pitchFamily="34" charset="0"/>
                <a:ea typeface="Verdana" panose="020B0604030504040204" pitchFamily="34" charset="0"/>
                <a:cs typeface="Verdana" panose="020B0604030504040204" pitchFamily="34" charset="0"/>
              </a:rPr>
              <a:t>Perspective on the impacts in health, socio culture and religion.</a:t>
            </a:r>
          </a:p>
          <a:p>
            <a:pPr marL="214313" indent="-214313">
              <a:buFontTx/>
              <a:buChar char="-"/>
            </a:pPr>
            <a:r>
              <a:rPr lang="en-US" sz="1350" dirty="0">
                <a:latin typeface="Verdana" panose="020B0604030504040204" pitchFamily="34" charset="0"/>
                <a:ea typeface="Verdana" panose="020B0604030504040204" pitchFamily="34" charset="0"/>
                <a:cs typeface="Verdana" panose="020B0604030504040204" pitchFamily="34" charset="0"/>
              </a:rPr>
              <a:t>There will be a second publication </a:t>
            </a:r>
          </a:p>
          <a:p>
            <a:endParaRPr lang="en-US" sz="1350" dirty="0">
              <a:latin typeface="Verdana" panose="020B0604030504040204" pitchFamily="34" charset="0"/>
              <a:ea typeface="Verdana" panose="020B0604030504040204" pitchFamily="34" charset="0"/>
              <a:cs typeface="Verdana" panose="020B0604030504040204" pitchFamily="34" charset="0"/>
            </a:endParaRPr>
          </a:p>
          <a:p>
            <a:endParaRPr lang="en-US" sz="1350" dirty="0"/>
          </a:p>
        </p:txBody>
      </p:sp>
      <p:pic>
        <p:nvPicPr>
          <p:cNvPr id="6" name="Picture 5" descr="Logo AI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258313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63864" y="1081952"/>
            <a:ext cx="1833043" cy="252399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stretch>
            <a:fillRect/>
          </a:stretch>
        </p:blipFill>
        <p:spPr>
          <a:xfrm>
            <a:off x="994149" y="1507547"/>
            <a:ext cx="1860488" cy="2538791"/>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5"/>
          <a:stretch>
            <a:fillRect/>
          </a:stretch>
        </p:blipFill>
        <p:spPr>
          <a:xfrm>
            <a:off x="1487751" y="1956044"/>
            <a:ext cx="1930128" cy="2481383"/>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6"/>
          <a:stretch>
            <a:fillRect/>
          </a:stretch>
        </p:blipFill>
        <p:spPr>
          <a:xfrm>
            <a:off x="2244732" y="2287418"/>
            <a:ext cx="1879966" cy="2384672"/>
          </a:xfrm>
          <a:prstGeom prst="rect">
            <a:avLst/>
          </a:prstGeom>
          <a:ln w="12700">
            <a:solidFill>
              <a:schemeClr val="tx1"/>
            </a:solidFill>
          </a:ln>
        </p:spPr>
      </p:pic>
      <p:pic>
        <p:nvPicPr>
          <p:cNvPr id="19" name="Picture 18"/>
          <p:cNvPicPr>
            <a:picLocks noChangeAspect="1"/>
          </p:cNvPicPr>
          <p:nvPr/>
        </p:nvPicPr>
        <p:blipFill>
          <a:blip r:embed="rId7"/>
          <a:stretch>
            <a:fillRect/>
          </a:stretch>
        </p:blipFill>
        <p:spPr>
          <a:xfrm>
            <a:off x="3139899" y="1309010"/>
            <a:ext cx="1969598" cy="2523990"/>
          </a:xfrm>
          <a:prstGeom prst="rect">
            <a:avLst/>
          </a:prstGeom>
          <a:ln w="12700">
            <a:solidFill>
              <a:schemeClr val="tx1"/>
            </a:solidFill>
          </a:ln>
        </p:spPr>
      </p:pic>
      <p:pic>
        <p:nvPicPr>
          <p:cNvPr id="20" name="Picture 19"/>
          <p:cNvPicPr>
            <a:picLocks noChangeAspect="1"/>
          </p:cNvPicPr>
          <p:nvPr/>
        </p:nvPicPr>
        <p:blipFill>
          <a:blip r:embed="rId8"/>
          <a:stretch>
            <a:fillRect/>
          </a:stretch>
        </p:blipFill>
        <p:spPr>
          <a:xfrm>
            <a:off x="3752594" y="938094"/>
            <a:ext cx="1762490" cy="2651605"/>
          </a:xfrm>
          <a:prstGeom prst="rect">
            <a:avLst/>
          </a:prstGeom>
          <a:ln w="12700">
            <a:solidFill>
              <a:schemeClr val="tx1"/>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CE718F45-675B-4D66-B89F-A10F5EE3BE84}"/>
              </a:ext>
            </a:extLst>
          </p:cNvPr>
          <p:cNvSpPr>
            <a:spLocks noGrp="1"/>
          </p:cNvSpPr>
          <p:nvPr>
            <p:ph idx="1"/>
          </p:nvPr>
        </p:nvSpPr>
        <p:spPr>
          <a:xfrm>
            <a:off x="5580278" y="1499325"/>
            <a:ext cx="3258922" cy="2820262"/>
          </a:xfrm>
        </p:spPr>
        <p:txBody>
          <a:bodyPr anchor="ctr">
            <a:noAutofit/>
          </a:bodyPr>
          <a:lstStyle/>
          <a:p>
            <a:r>
              <a:rPr lang="en-ID" sz="1200" dirty="0">
                <a:latin typeface="Georgia" panose="02040502050405020303" pitchFamily="18" charset="0"/>
                <a:cs typeface="Arial" panose="020B0604020202020204" pitchFamily="34" charset="0"/>
              </a:rPr>
              <a:t>PB No. 01, January 2020: </a:t>
            </a:r>
            <a:r>
              <a:rPr lang="en-US" sz="1200" dirty="0"/>
              <a:t>Reviewing Land Use Policy and Sustainability of Palm Oil Sector in Indonesia</a:t>
            </a:r>
          </a:p>
          <a:p>
            <a:r>
              <a:rPr lang="en-ID" sz="1200" dirty="0">
                <a:latin typeface="Georgia" panose="02040502050405020303" pitchFamily="18" charset="0"/>
                <a:cs typeface="Arial" panose="020B0604020202020204" pitchFamily="34" charset="0"/>
              </a:rPr>
              <a:t>PB No. 02, April 2020: </a:t>
            </a:r>
            <a:r>
              <a:rPr lang="en-US" sz="1200" dirty="0"/>
              <a:t>Maintaining Sovereignty in  Building the Nation and Realizing the Maritime State of Indonesia</a:t>
            </a:r>
          </a:p>
          <a:p>
            <a:r>
              <a:rPr lang="en-ID" sz="1200" dirty="0">
                <a:latin typeface="Georgia" panose="02040502050405020303" pitchFamily="18" charset="0"/>
                <a:cs typeface="Arial" panose="020B0604020202020204" pitchFamily="34" charset="0"/>
              </a:rPr>
              <a:t>PB No. 03, May 2020: </a:t>
            </a:r>
            <a:r>
              <a:rPr lang="en-US" sz="1200" dirty="0"/>
              <a:t>Integrated National Policy Towards an Earthquake Resilient Nation in Indonesia</a:t>
            </a:r>
          </a:p>
          <a:p>
            <a:r>
              <a:rPr lang="en-ID" sz="1200" dirty="0">
                <a:latin typeface="Georgia" panose="02040502050405020303" pitchFamily="18" charset="0"/>
                <a:cs typeface="Arial" panose="020B0604020202020204" pitchFamily="34" charset="0"/>
              </a:rPr>
              <a:t>PB No. 04, July 2020: Finding a reliable and Fair Scientists’ Performance Indexing System</a:t>
            </a:r>
          </a:p>
          <a:p>
            <a:r>
              <a:rPr lang="en-ID" sz="1200" dirty="0">
                <a:latin typeface="Georgia" panose="02040502050405020303" pitchFamily="18" charset="0"/>
                <a:cs typeface="Arial" panose="020B0604020202020204" pitchFamily="34" charset="0"/>
              </a:rPr>
              <a:t>PB No. 05, August 2020: Mainstreaming </a:t>
            </a:r>
            <a:r>
              <a:rPr lang="en-ID" sz="1200" dirty="0" err="1">
                <a:latin typeface="Georgia" panose="02040502050405020303" pitchFamily="18" charset="0"/>
                <a:cs typeface="Arial" panose="020B0604020202020204" pitchFamily="34" charset="0"/>
              </a:rPr>
              <a:t>Bioeconomy</a:t>
            </a:r>
            <a:r>
              <a:rPr lang="en-ID" sz="1200" dirty="0">
                <a:latin typeface="Georgia" panose="02040502050405020303" pitchFamily="18" charset="0"/>
                <a:cs typeface="Arial" panose="020B0604020202020204" pitchFamily="34" charset="0"/>
              </a:rPr>
              <a:t> in Indonesia</a:t>
            </a:r>
          </a:p>
          <a:p>
            <a:r>
              <a:rPr lang="en-ID" sz="1200" dirty="0">
                <a:latin typeface="Georgia" panose="02040502050405020303" pitchFamily="18" charset="0"/>
                <a:cs typeface="Arial" panose="020B0604020202020204" pitchFamily="34" charset="0"/>
              </a:rPr>
              <a:t>AIPI Insights: Anticipating COVID-19 Pandemic Impacts on Food Insecurity and Nutrition </a:t>
            </a:r>
          </a:p>
        </p:txBody>
      </p:sp>
      <p:sp>
        <p:nvSpPr>
          <p:cNvPr id="14" name="Slide Number Placeholder 13">
            <a:extLst>
              <a:ext uri="{FF2B5EF4-FFF2-40B4-BE49-F238E27FC236}">
                <a16:creationId xmlns:a16="http://schemas.microsoft.com/office/drawing/2014/main" id="{EA0D141E-4606-A445-89B4-0A27DD2D5880}"/>
              </a:ext>
            </a:extLst>
          </p:cNvPr>
          <p:cNvSpPr>
            <a:spLocks noGrp="1"/>
          </p:cNvSpPr>
          <p:nvPr>
            <p:ph type="sldNum" sz="quarter" idx="12"/>
          </p:nvPr>
        </p:nvSpPr>
        <p:spPr>
          <a:xfrm>
            <a:off x="7408069" y="4295180"/>
            <a:ext cx="128588" cy="205383"/>
          </a:xfrm>
        </p:spPr>
        <p:txBody>
          <a:bodyPr/>
          <a:lstStyle/>
          <a:p>
            <a:fld id="{8958FEB5-E253-4034-AFDF-7FB1020562A3}" type="slidenum">
              <a:rPr lang="id-ID" smtClean="0"/>
              <a:t>13</a:t>
            </a:fld>
            <a:endParaRPr lang="id-ID" dirty="0"/>
          </a:p>
        </p:txBody>
      </p:sp>
      <p:pic>
        <p:nvPicPr>
          <p:cNvPr id="21" name="Picture 20" descr="Logo AIPI"/>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8" name="TextBox 7"/>
          <p:cNvSpPr txBox="1"/>
          <p:nvPr/>
        </p:nvSpPr>
        <p:spPr>
          <a:xfrm>
            <a:off x="1620456" y="227018"/>
            <a:ext cx="5495081"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AIPI’S POLICY BRIEFS</a:t>
            </a:r>
            <a:endParaRPr lang="en-US" sz="2400" b="1" dirty="0">
              <a:latin typeface="Cambria" panose="02040503050406030204" pitchFamily="18" charset="0"/>
              <a:ea typeface="Verdana" panose="020B0604030504040204" pitchFamily="34" charset="0"/>
              <a:cs typeface="Verdana" panose="020B0604030504040204" pitchFamily="34" charset="0"/>
            </a:endParaRPr>
          </a:p>
        </p:txBody>
      </p:sp>
      <p:cxnSp>
        <p:nvCxnSpPr>
          <p:cNvPr id="22" name="Straight Connector 21"/>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2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Scholar Open Access in Indonesia</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554300" y="1147863"/>
            <a:ext cx="6073357"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Open Access will be discussed based on the access to Scientific Publications in Indonesia. </a:t>
            </a:r>
          </a:p>
          <a:p>
            <a:r>
              <a:rPr lang="en-US" sz="1500" dirty="0">
                <a:latin typeface="Verdana" panose="020B0604030504040204" pitchFamily="34" charset="0"/>
                <a:ea typeface="Verdana" panose="020B0604030504040204" pitchFamily="34" charset="0"/>
                <a:cs typeface="Verdana" panose="020B0604030504040204" pitchFamily="34" charset="0"/>
              </a:rPr>
              <a:t>Most of the Scientific Indonesian Journals and other publications, published mainly by Universities and Research Institute, are indexed in platform SINTA (Science and Technology Index), operated by the Ministry of Research and Technology; SINTA was started in </a:t>
            </a:r>
            <a:r>
              <a:rPr lang="en-US" sz="1500" b="1" dirty="0">
                <a:latin typeface="Verdana" panose="020B0604030504040204" pitchFamily="34" charset="0"/>
                <a:ea typeface="Verdana" panose="020B0604030504040204" pitchFamily="34" charset="0"/>
                <a:cs typeface="Verdana" panose="020B0604030504040204" pitchFamily="34" charset="0"/>
              </a:rPr>
              <a:t>2016</a:t>
            </a:r>
            <a:r>
              <a:rPr lang="en-US" sz="1500" dirty="0">
                <a:latin typeface="Verdana" panose="020B0604030504040204" pitchFamily="34" charset="0"/>
                <a:ea typeface="Verdana" panose="020B0604030504040204" pitchFamily="34" charset="0"/>
                <a:cs typeface="Verdana" panose="020B0604030504040204" pitchFamily="34" charset="0"/>
              </a:rPr>
              <a:t> and operates together with several other platforms. [https://www.sinta.ristekbrin.go.id/]. </a:t>
            </a:r>
          </a:p>
          <a:p>
            <a:r>
              <a:rPr lang="en-US" sz="1500" dirty="0">
                <a:latin typeface="Verdana" panose="020B0604030504040204" pitchFamily="34" charset="0"/>
                <a:ea typeface="Verdana" panose="020B0604030504040204" pitchFamily="34" charset="0"/>
                <a:cs typeface="Verdana" panose="020B0604030504040204" pitchFamily="34" charset="0"/>
              </a:rPr>
              <a:t>An Open Access Communities is also available for those who has interest in this field [https://openaccessid.weebly.com/].</a:t>
            </a:r>
          </a:p>
          <a:p>
            <a:r>
              <a:rPr lang="en-US" sz="1500" dirty="0">
                <a:latin typeface="Verdana" panose="020B0604030504040204" pitchFamily="34" charset="0"/>
                <a:ea typeface="Verdana" panose="020B0604030504040204" pitchFamily="34" charset="0"/>
                <a:cs typeface="Verdana" panose="020B0604030504040204" pitchFamily="34" charset="0"/>
              </a:rPr>
              <a:t>To carry the Open Access activities, ICT Infrastructure is a must</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233355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Scholar Open Access in Indonesia</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066800" y="1147863"/>
            <a:ext cx="7162800" cy="3018613"/>
          </a:xfrm>
        </p:spPr>
        <p:txBody>
          <a:bodyPr>
            <a:noAutofit/>
          </a:bodyPr>
          <a:lstStyle/>
          <a:p>
            <a:r>
              <a:rPr lang="en-US" sz="1500" b="1" dirty="0">
                <a:latin typeface="Verdana" panose="020B0604030504040204" pitchFamily="34" charset="0"/>
                <a:ea typeface="Verdana" panose="020B0604030504040204" pitchFamily="34" charset="0"/>
                <a:cs typeface="Verdana" panose="020B0604030504040204" pitchFamily="34" charset="0"/>
              </a:rPr>
              <a:t>SINTA</a:t>
            </a:r>
            <a:r>
              <a:rPr lang="en-US" sz="1500" dirty="0">
                <a:latin typeface="Verdana" panose="020B0604030504040204" pitchFamily="34" charset="0"/>
                <a:ea typeface="Verdana" panose="020B0604030504040204" pitchFamily="34" charset="0"/>
                <a:cs typeface="Verdana" panose="020B0604030504040204" pitchFamily="34" charset="0"/>
              </a:rPr>
              <a:t> is basically the integrator of many data bases of scientific Publications in Indonesia, from journals, Books, Authors, Subjects, IPRs </a:t>
            </a:r>
            <a:r>
              <a:rPr lang="en-US" sz="1500" dirty="0" err="1">
                <a:latin typeface="Verdana" panose="020B0604030504040204" pitchFamily="34" charset="0"/>
                <a:ea typeface="Verdana" panose="020B0604030504040204" pitchFamily="34" charset="0"/>
                <a:cs typeface="Verdana" panose="020B0604030504040204" pitchFamily="34" charset="0"/>
              </a:rPr>
              <a:t>etc</a:t>
            </a:r>
            <a:r>
              <a:rPr lang="en-US" sz="1500" dirty="0">
                <a:latin typeface="Verdana" panose="020B0604030504040204" pitchFamily="34" charset="0"/>
                <a:ea typeface="Verdana" panose="020B0604030504040204" pitchFamily="34" charset="0"/>
                <a:cs typeface="Verdana" panose="020B0604030504040204" pitchFamily="34" charset="0"/>
              </a:rPr>
              <a:t>; SINTA also provides Information on publications from other countries too.  In addition, SINTA also carry out analysis of the research institutions up to the position of Indonesia in research activities Globally;</a:t>
            </a:r>
          </a:p>
          <a:p>
            <a:r>
              <a:rPr lang="en-ID" sz="1500" dirty="0">
                <a:latin typeface="Verdana" panose="020B0604030504040204" pitchFamily="34" charset="0"/>
                <a:ea typeface="Verdana" panose="020B0604030504040204" pitchFamily="34" charset="0"/>
                <a:cs typeface="Verdana" panose="020B0604030504040204" pitchFamily="34" charset="0"/>
              </a:rPr>
              <a:t>The Ministry also operates several other platforms for various purposes, integrated with SINTA.</a:t>
            </a:r>
          </a:p>
          <a:p>
            <a:r>
              <a:rPr lang="en-ID" sz="1500" b="1" dirty="0">
                <a:latin typeface="Verdana" panose="020B0604030504040204" pitchFamily="34" charset="0"/>
                <a:ea typeface="Verdana" panose="020B0604030504040204" pitchFamily="34" charset="0"/>
                <a:cs typeface="Verdana" panose="020B0604030504040204" pitchFamily="34" charset="0"/>
              </a:rPr>
              <a:t>GARUDA</a:t>
            </a:r>
            <a:r>
              <a:rPr lang="en-ID" sz="1500" dirty="0">
                <a:latin typeface="Verdana" panose="020B0604030504040204" pitchFamily="34" charset="0"/>
                <a:ea typeface="Verdana" panose="020B0604030504040204" pitchFamily="34" charset="0"/>
                <a:cs typeface="Verdana" panose="020B0604030504040204" pitchFamily="34" charset="0"/>
              </a:rPr>
              <a:t> provide detail information on most of the  Journals, Articles, Conference Proceedings </a:t>
            </a:r>
            <a:r>
              <a:rPr lang="en-ID" sz="1500" dirty="0" err="1">
                <a:latin typeface="Verdana" panose="020B0604030504040204" pitchFamily="34" charset="0"/>
                <a:ea typeface="Verdana" panose="020B0604030504040204" pitchFamily="34" charset="0"/>
                <a:cs typeface="Verdana" panose="020B0604030504040204" pitchFamily="34" charset="0"/>
              </a:rPr>
              <a:t>etc</a:t>
            </a:r>
            <a:r>
              <a:rPr lang="en-ID" sz="1500" dirty="0">
                <a:latin typeface="Verdana" panose="020B0604030504040204" pitchFamily="34" charset="0"/>
                <a:ea typeface="Verdana" panose="020B0604030504040204" pitchFamily="34" charset="0"/>
                <a:cs typeface="Verdana" panose="020B0604030504040204" pitchFamily="34" charset="0"/>
              </a:rPr>
              <a:t> published In Indonesia </a:t>
            </a:r>
            <a:r>
              <a:rPr lang="en-ID" sz="1500" i="1" dirty="0">
                <a:latin typeface="Verdana" panose="020B0604030504040204" pitchFamily="34" charset="0"/>
                <a:ea typeface="Verdana" panose="020B0604030504040204" pitchFamily="34" charset="0"/>
                <a:cs typeface="Verdana" panose="020B0604030504040204" pitchFamily="34" charset="0"/>
              </a:rPr>
              <a:t>[https://garuda.ristekbrin.go.id/].</a:t>
            </a:r>
          </a:p>
          <a:p>
            <a:r>
              <a:rPr lang="en-ID" sz="1500" b="1" dirty="0">
                <a:latin typeface="Verdana" panose="020B0604030504040204" pitchFamily="34" charset="0"/>
                <a:ea typeface="Verdana" panose="020B0604030504040204" pitchFamily="34" charset="0"/>
                <a:cs typeface="Verdana" panose="020B0604030504040204" pitchFamily="34" charset="0"/>
              </a:rPr>
              <a:t>RAMA</a:t>
            </a:r>
            <a:r>
              <a:rPr lang="en-ID" sz="1500" dirty="0">
                <a:latin typeface="Verdana" panose="020B0604030504040204" pitchFamily="34" charset="0"/>
                <a:ea typeface="Verdana" panose="020B0604030504040204" pitchFamily="34" charset="0"/>
                <a:cs typeface="Verdana" panose="020B0604030504040204" pitchFamily="34" charset="0"/>
              </a:rPr>
              <a:t> is the Repository of University Students’ Final Projects; So, detail of the projects from various Universities can be found here </a:t>
            </a:r>
            <a:r>
              <a:rPr lang="en-ID" sz="1500" i="1" dirty="0">
                <a:latin typeface="Verdana" panose="020B0604030504040204" pitchFamily="34" charset="0"/>
                <a:ea typeface="Verdana" panose="020B0604030504040204" pitchFamily="34" charset="0"/>
                <a:cs typeface="Verdana" panose="020B0604030504040204" pitchFamily="34" charset="0"/>
              </a:rPr>
              <a:t>[https://rama.ristekbrin.go.id/].</a:t>
            </a:r>
          </a:p>
          <a:p>
            <a:pPr marL="0" indent="0">
              <a:buNone/>
            </a:pPr>
            <a:endParaRPr lang="en-US" sz="1500" i="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
        <p:nvSpPr>
          <p:cNvPr id="2" name="TextBox 1"/>
          <p:cNvSpPr txBox="1"/>
          <p:nvPr/>
        </p:nvSpPr>
        <p:spPr>
          <a:xfrm>
            <a:off x="7086600" y="4341819"/>
            <a:ext cx="2514600" cy="230832"/>
          </a:xfrm>
          <a:prstGeom prst="rect">
            <a:avLst/>
          </a:prstGeom>
          <a:noFill/>
        </p:spPr>
        <p:txBody>
          <a:bodyPr wrap="square" rtlCol="0">
            <a:spAutoFit/>
          </a:bodyPr>
          <a:lstStyle/>
          <a:p>
            <a:r>
              <a:rPr lang="en-US" sz="900" dirty="0"/>
              <a:t>source: A. </a:t>
            </a:r>
            <a:r>
              <a:rPr lang="en-US" sz="900" dirty="0" err="1"/>
              <a:t>Sasongko</a:t>
            </a:r>
            <a:r>
              <a:rPr lang="en-US" sz="900" dirty="0"/>
              <a:t> in DSC Webinar</a:t>
            </a:r>
          </a:p>
        </p:txBody>
      </p:sp>
    </p:spTree>
    <p:extLst>
      <p:ext uri="{BB962C8B-B14F-4D97-AF65-F5344CB8AC3E}">
        <p14:creationId xmlns:p14="http://schemas.microsoft.com/office/powerpoint/2010/main" val="159121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Scholar Open Access in Indonesia</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669259" y="1145168"/>
            <a:ext cx="6073357" cy="3018613"/>
          </a:xfrm>
        </p:spPr>
        <p:txBody>
          <a:bodyPr>
            <a:noAutofit/>
          </a:bodyPr>
          <a:lstStyle/>
          <a:p>
            <a:r>
              <a:rPr lang="en-US" sz="1500" b="1" dirty="0">
                <a:latin typeface="Verdana" panose="020B0604030504040204" pitchFamily="34" charset="0"/>
                <a:ea typeface="Verdana" panose="020B0604030504040204" pitchFamily="34" charset="0"/>
                <a:cs typeface="Verdana" panose="020B0604030504040204" pitchFamily="34" charset="0"/>
              </a:rPr>
              <a:t>ANJANI</a:t>
            </a:r>
            <a:r>
              <a:rPr lang="en-US" sz="1500" dirty="0">
                <a:latin typeface="Verdana" panose="020B0604030504040204" pitchFamily="34" charset="0"/>
                <a:ea typeface="Verdana" panose="020B0604030504040204" pitchFamily="34" charset="0"/>
                <a:cs typeface="Verdana" panose="020B0604030504040204" pitchFamily="34" charset="0"/>
              </a:rPr>
              <a:t> is the platform to support integrity of Scientific Indonesian Publications; It provides software to check similarity of publications so that Plagiarism can be avoided. The data source mainly derived from SINTA, RAMA and GARUDA. It even provides facility to report fraud in publications </a:t>
            </a:r>
            <a:r>
              <a:rPr lang="en-US" sz="1500" i="1" dirty="0">
                <a:latin typeface="Verdana" panose="020B0604030504040204" pitchFamily="34" charset="0"/>
                <a:ea typeface="Verdana" panose="020B0604030504040204" pitchFamily="34" charset="0"/>
                <a:cs typeface="Verdana" panose="020B0604030504040204" pitchFamily="34" charset="0"/>
              </a:rPr>
              <a:t>[http://anjani.ristekbrin.go.id/].</a:t>
            </a:r>
          </a:p>
          <a:p>
            <a:r>
              <a:rPr lang="en-US" sz="1500" b="1" dirty="0">
                <a:latin typeface="Verdana" panose="020B0604030504040204" pitchFamily="34" charset="0"/>
                <a:ea typeface="Verdana" panose="020B0604030504040204" pitchFamily="34" charset="0"/>
                <a:cs typeface="Verdana" panose="020B0604030504040204" pitchFamily="34" charset="0"/>
              </a:rPr>
              <a:t>ARJUNA</a:t>
            </a:r>
            <a:r>
              <a:rPr lang="en-US" sz="1500" dirty="0">
                <a:latin typeface="Verdana" panose="020B0604030504040204" pitchFamily="34" charset="0"/>
                <a:ea typeface="Verdana" panose="020B0604030504040204" pitchFamily="34" charset="0"/>
                <a:cs typeface="Verdana" panose="020B0604030504040204" pitchFamily="34" charset="0"/>
              </a:rPr>
              <a:t> provides information on Accreditation of Journals </a:t>
            </a:r>
            <a:r>
              <a:rPr lang="en-US" sz="1500" i="1" dirty="0">
                <a:latin typeface="Verdana" panose="020B0604030504040204" pitchFamily="34" charset="0"/>
                <a:ea typeface="Verdana" panose="020B0604030504040204" pitchFamily="34" charset="0"/>
                <a:cs typeface="Verdana" panose="020B0604030504040204" pitchFamily="34" charset="0"/>
              </a:rPr>
              <a:t>[http://arjuna.ristekbrin.go.id/].</a:t>
            </a:r>
          </a:p>
          <a:p>
            <a:r>
              <a:rPr lang="en-US" sz="1500" dirty="0">
                <a:latin typeface="Verdana" panose="020B0604030504040204" pitchFamily="34" charset="0"/>
                <a:ea typeface="Verdana" panose="020B0604030504040204" pitchFamily="34" charset="0"/>
                <a:cs typeface="Verdana" panose="020B0604030504040204" pitchFamily="34" charset="0"/>
              </a:rPr>
              <a:t>Other portals integrated with SINTA for various Information are available too.</a:t>
            </a:r>
          </a:p>
          <a:p>
            <a:r>
              <a:rPr lang="en-US" sz="1500" dirty="0">
                <a:latin typeface="Verdana" panose="020B0604030504040204" pitchFamily="34" charset="0"/>
                <a:ea typeface="Verdana" panose="020B0604030504040204" pitchFamily="34" charset="0"/>
                <a:cs typeface="Verdana" panose="020B0604030504040204" pitchFamily="34" charset="0"/>
              </a:rPr>
              <a:t>The Open Access Community, provides information on various open journals and publications, as well as information on various related activities.</a:t>
            </a:r>
          </a:p>
          <a:p>
            <a:pPr marL="0" indent="0">
              <a:buNone/>
            </a:pPr>
            <a:endParaRPr lang="en-US" sz="1125" dirty="0">
              <a:latin typeface="Georgia" panose="02040502050405020303" pitchFamily="18" charset="0"/>
            </a:endParaRPr>
          </a:p>
        </p:txBody>
      </p:sp>
      <p:sp>
        <p:nvSpPr>
          <p:cNvPr id="6" name="TextBox 5"/>
          <p:cNvSpPr txBox="1"/>
          <p:nvPr/>
        </p:nvSpPr>
        <p:spPr>
          <a:xfrm>
            <a:off x="7174112" y="4336429"/>
            <a:ext cx="1981200" cy="230832"/>
          </a:xfrm>
          <a:prstGeom prst="rect">
            <a:avLst/>
          </a:prstGeom>
          <a:noFill/>
        </p:spPr>
        <p:txBody>
          <a:bodyPr wrap="square" rtlCol="0">
            <a:spAutoFit/>
          </a:bodyPr>
          <a:lstStyle/>
          <a:p>
            <a:r>
              <a:rPr lang="en-US" sz="900" dirty="0"/>
              <a:t>source: A. </a:t>
            </a:r>
            <a:r>
              <a:rPr lang="en-US" sz="900" dirty="0" err="1"/>
              <a:t>Sasongko</a:t>
            </a:r>
            <a:r>
              <a:rPr lang="en-US" sz="900" dirty="0"/>
              <a:t> in DSC Webinar</a:t>
            </a:r>
          </a:p>
        </p:txBody>
      </p:sp>
    </p:spTree>
    <p:extLst>
      <p:ext uri="{BB962C8B-B14F-4D97-AF65-F5344CB8AC3E}">
        <p14:creationId xmlns:p14="http://schemas.microsoft.com/office/powerpoint/2010/main" val="110228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Scholar Open Access in Indonesia</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6777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Many Indonesia journals are listed in various portals globally related to Open Access, such as DOAJ (Directory of Open Access Journals): </a:t>
            </a:r>
          </a:p>
          <a:p>
            <a:pPr marL="173831" indent="0">
              <a:buNone/>
            </a:pP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a:latin typeface="Verdana" panose="020B0604030504040204" pitchFamily="34" charset="0"/>
                <a:ea typeface="Verdana" panose="020B0604030504040204" pitchFamily="34" charset="0"/>
                <a:cs typeface="Verdana" panose="020B0604030504040204" pitchFamily="34" charset="0"/>
                <a:hlinkClick r:id="rId3"/>
              </a:rPr>
              <a:t>https://doaj.org/search/journals?%23=%23.Wv__6IiFM2w&amp;source=%7B%22query%22%3A%7B%22match_all%22%3A%7B%7D%7D%2C%22size%22%3A50%2C%22sort%22%3A%5B%7B%22created_date%22%3A%7B%22order%22%3A%22desc%22%7D%7D%5D%7D#.Wv__6IiFM2w</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173831"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1500" dirty="0">
                <a:latin typeface="Verdana" panose="020B0604030504040204" pitchFamily="34" charset="0"/>
                <a:ea typeface="Verdana" panose="020B0604030504040204" pitchFamily="34" charset="0"/>
                <a:cs typeface="Verdana" panose="020B0604030504040204" pitchFamily="34" charset="0"/>
              </a:rPr>
              <a:t>To operate Open Access (OA) platforms smoothly, have to be supported by:</a:t>
            </a:r>
          </a:p>
          <a:p>
            <a:pPr lvl="1"/>
            <a:r>
              <a:rPr lang="en-US" sz="1500" dirty="0">
                <a:latin typeface="Verdana" panose="020B0604030504040204" pitchFamily="34" charset="0"/>
                <a:ea typeface="Verdana" panose="020B0604030504040204" pitchFamily="34" charset="0"/>
                <a:cs typeface="Verdana" panose="020B0604030504040204" pitchFamily="34" charset="0"/>
              </a:rPr>
              <a:t>Availability of ICT infrastructure (speed, bandwidth)</a:t>
            </a:r>
          </a:p>
          <a:p>
            <a:pPr lvl="1"/>
            <a:r>
              <a:rPr lang="en-US" sz="1500" dirty="0">
                <a:latin typeface="Verdana" panose="020B0604030504040204" pitchFamily="34" charset="0"/>
                <a:ea typeface="Verdana" panose="020B0604030504040204" pitchFamily="34" charset="0"/>
                <a:cs typeface="Verdana" panose="020B0604030504040204" pitchFamily="34" charset="0"/>
              </a:rPr>
              <a:t>Availability of proper internet access (continuous access)</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310327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When COVID-19 arrives </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004632"/>
            <a:ext cx="6777884" cy="3161844"/>
          </a:xfrm>
        </p:spPr>
        <p:txBody>
          <a:bodyPr>
            <a:noAutofit/>
          </a:bodyPr>
          <a:lstStyle/>
          <a:p>
            <a:pPr lvl="0"/>
            <a:r>
              <a:rPr lang="en-US" sz="1500" dirty="0">
                <a:latin typeface="Verdana" panose="020B0604030504040204" pitchFamily="34" charset="0"/>
                <a:ea typeface="Verdana" panose="020B0604030504040204" pitchFamily="34" charset="0"/>
                <a:cs typeface="Verdana" panose="020B0604030504040204" pitchFamily="34" charset="0"/>
              </a:rPr>
              <a:t>Indonesia Government has setting a website: </a:t>
            </a:r>
            <a:r>
              <a:rPr lang="en-US" sz="1500" u="sng" dirty="0">
                <a:latin typeface="Verdana" panose="020B0604030504040204" pitchFamily="34" charset="0"/>
                <a:ea typeface="Verdana" panose="020B0604030504040204" pitchFamily="34" charset="0"/>
                <a:cs typeface="Verdana" panose="020B0604030504040204" pitchFamily="34" charset="0"/>
                <a:hlinkClick r:id="rId3"/>
              </a:rPr>
              <a:t>https://www.covid19.go.id/</a:t>
            </a:r>
            <a:r>
              <a:rPr lang="en-US" sz="1500" dirty="0">
                <a:latin typeface="Verdana" panose="020B0604030504040204" pitchFamily="34" charset="0"/>
                <a:ea typeface="Verdana" panose="020B0604030504040204" pitchFamily="34" charset="0"/>
                <a:cs typeface="Verdana" panose="020B0604030504040204" pitchFamily="34" charset="0"/>
              </a:rPr>
              <a:t> to inform public about COVID-19 (register for vaccinated, information of various vaccine and what are available – </a:t>
            </a:r>
            <a:r>
              <a:rPr lang="en-US" sz="1500" dirty="0" err="1">
                <a:latin typeface="Verdana" panose="020B0604030504040204" pitchFamily="34" charset="0"/>
                <a:ea typeface="Verdana" panose="020B0604030504040204" pitchFamily="34" charset="0"/>
                <a:cs typeface="Verdana" panose="020B0604030504040204" pitchFamily="34" charset="0"/>
              </a:rPr>
              <a:t>astra</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zenica</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cinovax</a:t>
            </a:r>
            <a:r>
              <a:rPr lang="en-US" sz="1500" dirty="0">
                <a:latin typeface="Verdana" panose="020B0604030504040204" pitchFamily="34" charset="0"/>
                <a:ea typeface="Verdana" panose="020B0604030504040204" pitchFamily="34" charset="0"/>
                <a:cs typeface="Verdana" panose="020B0604030504040204" pitchFamily="34" charset="0"/>
              </a:rPr>
              <a:t>, Pfizer, etc., hoax busters, what must do if infected, individual isolation or hospitalized, Q&amp;A, ongoing research for COVID, do and don’t, etc. The website is maintained by Ministry of Health and supported by COVID-19 task Force and experts / researchers in related area.</a:t>
            </a:r>
          </a:p>
          <a:p>
            <a:pPr lvl="0"/>
            <a:r>
              <a:rPr lang="en-US" sz="1500" dirty="0">
                <a:latin typeface="Verdana" panose="020B0604030504040204" pitchFamily="34" charset="0"/>
                <a:ea typeface="Verdana" panose="020B0604030504040204" pitchFamily="34" charset="0"/>
                <a:cs typeface="Verdana" panose="020B0604030504040204" pitchFamily="34" charset="0"/>
              </a:rPr>
              <a:t>Indonesia Government establishes the National Task Force for COVID-19 led by the President, which divine policies for new normal, especially in stimulating economy recovery with strict implementation of health protocol (integrating economy, health and social welfare), regarding the national focus in 2020 and 2021. The Task Force members consist of experts including AIPI fellows. </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38262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When COVID-19 arrives </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7006484" cy="3018613"/>
          </a:xfrm>
        </p:spPr>
        <p:txBody>
          <a:bodyPr>
            <a:noAutofit/>
          </a:bodyPr>
          <a:lstStyle/>
          <a:p>
            <a:pPr lvl="0"/>
            <a:r>
              <a:rPr lang="en-US" sz="1500" dirty="0">
                <a:latin typeface="Verdana" panose="020B0604030504040204" pitchFamily="34" charset="0"/>
                <a:ea typeface="Verdana" panose="020B0604030504040204" pitchFamily="34" charset="0"/>
                <a:cs typeface="Verdana" panose="020B0604030504040204" pitchFamily="34" charset="0"/>
              </a:rPr>
              <a:t>Beside the Government, scientists also contribute information to public, especially to combat false information / hoax about the pandemic &amp; vaccine, in the form of Booklet, Q&amp;A flyer, short video, podcast; presidential / governor talk or appeal, public figure / celebrity scientist podcast; all disseminated throughout social media.  </a:t>
            </a:r>
          </a:p>
          <a:p>
            <a:pPr lvl="0"/>
            <a:r>
              <a:rPr lang="en-US" sz="1500" dirty="0">
                <a:latin typeface="Verdana" panose="020B0604030504040204" pitchFamily="34" charset="0"/>
                <a:ea typeface="Verdana" panose="020B0604030504040204" pitchFamily="34" charset="0"/>
                <a:cs typeface="Verdana" panose="020B0604030504040204" pitchFamily="34" charset="0"/>
              </a:rPr>
              <a:t>Internet users in Indonesia are high, and 90% using smart phone every day to access internet, which 50% is for social media, 33% for working, and the rest for others) </a:t>
            </a:r>
            <a:r>
              <a:rPr lang="en-US" sz="1500" i="1" dirty="0">
                <a:latin typeface="Verdana" panose="020B0604030504040204" pitchFamily="34" charset="0"/>
                <a:ea typeface="Verdana" panose="020B0604030504040204" pitchFamily="34" charset="0"/>
                <a:cs typeface="Verdana" panose="020B0604030504040204" pitchFamily="34" charset="0"/>
              </a:rPr>
              <a:t>[APJII (Association of Indonesian Internet Service) Survey 2020]</a:t>
            </a:r>
            <a:r>
              <a:rPr lang="en-US" sz="1500" dirty="0">
                <a:latin typeface="Verdana" panose="020B0604030504040204" pitchFamily="34" charset="0"/>
                <a:ea typeface="Verdana" panose="020B0604030504040204" pitchFamily="34" charset="0"/>
                <a:cs typeface="Verdana" panose="020B0604030504040204" pitchFamily="34" charset="0"/>
              </a:rPr>
              <a:t>. Social media used: </a:t>
            </a:r>
            <a:r>
              <a:rPr lang="en-US" sz="1500" dirty="0" err="1">
                <a:latin typeface="Verdana" panose="020B0604030504040204" pitchFamily="34" charset="0"/>
                <a:ea typeface="Verdana" panose="020B0604030504040204" pitchFamily="34" charset="0"/>
                <a:cs typeface="Verdana" panose="020B0604030504040204" pitchFamily="34" charset="0"/>
              </a:rPr>
              <a:t>whatapps</a:t>
            </a:r>
            <a:r>
              <a:rPr lang="en-US" sz="1500" dirty="0">
                <a:latin typeface="Verdana" panose="020B0604030504040204" pitchFamily="34" charset="0"/>
                <a:ea typeface="Verdana" panose="020B0604030504040204" pitchFamily="34" charset="0"/>
                <a:cs typeface="Verdana" panose="020B0604030504040204" pitchFamily="34" charset="0"/>
              </a:rPr>
              <a:t>, Instagram, twitter, </a:t>
            </a:r>
            <a:r>
              <a:rPr lang="en-US" sz="1500" dirty="0" err="1">
                <a:latin typeface="Verdana" panose="020B0604030504040204" pitchFamily="34" charset="0"/>
                <a:ea typeface="Verdana" panose="020B0604030504040204" pitchFamily="34" charset="0"/>
                <a:cs typeface="Verdana" panose="020B0604030504040204" pitchFamily="34" charset="0"/>
              </a:rPr>
              <a:t>youtube</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facebook</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messeger</a:t>
            </a:r>
            <a:r>
              <a:rPr lang="en-US" sz="1500" dirty="0">
                <a:latin typeface="Verdana" panose="020B0604030504040204" pitchFamily="34" charset="0"/>
                <a:ea typeface="Verdana" panose="020B0604030504040204" pitchFamily="34" charset="0"/>
                <a:cs typeface="Verdana" panose="020B0604030504040204" pitchFamily="34" charset="0"/>
              </a:rPr>
              <a:t>, etc.  </a:t>
            </a:r>
          </a:p>
          <a:p>
            <a:r>
              <a:rPr lang="en-US" sz="1500" dirty="0">
                <a:latin typeface="Verdana" panose="020B0604030504040204" pitchFamily="34" charset="0"/>
                <a:ea typeface="Verdana" panose="020B0604030504040204" pitchFamily="34" charset="0"/>
                <a:cs typeface="Verdana" panose="020B0604030504040204" pitchFamily="34" charset="0"/>
              </a:rPr>
              <a:t>Scholar information, journals, research publications, especially regarding health / COVID, published in usually Closed Access publications, now they are becoming published in Open Access.</a:t>
            </a: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255879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8" y="164940"/>
            <a:ext cx="5347505" cy="461665"/>
          </a:xfrm>
          <a:prstGeom prst="rect">
            <a:avLst/>
          </a:prstGeom>
          <a:noFill/>
        </p:spPr>
        <p:txBody>
          <a:bodyPr wrap="square" rtlCol="0">
            <a:spAutoFit/>
          </a:bodyPr>
          <a:lstStyle/>
          <a:p>
            <a:pPr algn="ctr"/>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CONTENT</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2137558" y="1657350"/>
            <a:ext cx="4949041" cy="2509125"/>
          </a:xfrm>
          <a:ln>
            <a:solidFill>
              <a:schemeClr val="accent6">
                <a:lumMod val="50000"/>
              </a:schemeClr>
            </a:solidFill>
          </a:ln>
        </p:spPr>
        <p:txBody>
          <a:bodyPr>
            <a:noAutofit/>
          </a:bodyPr>
          <a:lstStyle/>
          <a:p>
            <a:r>
              <a:rPr lang="en-US" sz="1800" dirty="0">
                <a:latin typeface="Verdana" panose="020B0604030504040204" pitchFamily="34" charset="0"/>
                <a:ea typeface="Verdana" panose="020B0604030504040204" pitchFamily="34" charset="0"/>
                <a:cs typeface="Verdana" panose="020B0604030504040204" pitchFamily="34" charset="0"/>
              </a:rPr>
              <a:t>AIPI Profile</a:t>
            </a:r>
          </a:p>
          <a:p>
            <a:r>
              <a:rPr lang="en-US" sz="1800" dirty="0">
                <a:latin typeface="Verdana" panose="020B0604030504040204" pitchFamily="34" charset="0"/>
                <a:ea typeface="Verdana" panose="020B0604030504040204" pitchFamily="34" charset="0"/>
                <a:cs typeface="Verdana" panose="020B0604030504040204" pitchFamily="34" charset="0"/>
              </a:rPr>
              <a:t>References Published by AIPI</a:t>
            </a:r>
          </a:p>
          <a:p>
            <a:r>
              <a:rPr lang="en-US" sz="1800" dirty="0">
                <a:latin typeface="Verdana" panose="020B0604030504040204" pitchFamily="34" charset="0"/>
                <a:ea typeface="Verdana" panose="020B0604030504040204" pitchFamily="34" charset="0"/>
                <a:cs typeface="Verdana" panose="020B0604030504040204" pitchFamily="34" charset="0"/>
              </a:rPr>
              <a:t>Scholar Open Access in Indonesia</a:t>
            </a:r>
          </a:p>
          <a:p>
            <a:r>
              <a:rPr lang="en-US" sz="1800" dirty="0">
                <a:latin typeface="Verdana" panose="020B0604030504040204" pitchFamily="34" charset="0"/>
                <a:ea typeface="Verdana" panose="020B0604030504040204" pitchFamily="34" charset="0"/>
                <a:cs typeface="Verdana" panose="020B0604030504040204" pitchFamily="34" charset="0"/>
              </a:rPr>
              <a:t>COVID-19 Negative &amp; Positive Impacts on Higher Education and R&amp;D</a:t>
            </a:r>
          </a:p>
          <a:p>
            <a:r>
              <a:rPr lang="en-US" sz="1800" dirty="0">
                <a:latin typeface="Verdana" panose="020B0604030504040204" pitchFamily="34" charset="0"/>
                <a:ea typeface="Verdana" panose="020B0604030504040204" pitchFamily="34" charset="0"/>
                <a:cs typeface="Verdana" panose="020B0604030504040204" pitchFamily="34" charset="0"/>
              </a:rPr>
              <a:t>Summaries</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56891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81400" y="1239246"/>
            <a:ext cx="5450301" cy="3263504"/>
          </a:xfrm>
          <a:prstGeom prst="rect">
            <a:avLst/>
          </a:prstGeom>
        </p:spPr>
      </p:pic>
      <p:pic>
        <p:nvPicPr>
          <p:cNvPr id="2" name="Picture 1"/>
          <p:cNvPicPr>
            <a:picLocks noChangeAspect="1"/>
          </p:cNvPicPr>
          <p:nvPr/>
        </p:nvPicPr>
        <p:blipFill>
          <a:blip r:embed="rId3"/>
          <a:stretch>
            <a:fillRect/>
          </a:stretch>
        </p:blipFill>
        <p:spPr>
          <a:xfrm>
            <a:off x="328634" y="27462"/>
            <a:ext cx="4873549" cy="2374583"/>
          </a:xfrm>
          <a:prstGeom prst="rect">
            <a:avLst/>
          </a:prstGeom>
        </p:spPr>
      </p:pic>
      <p:pic>
        <p:nvPicPr>
          <p:cNvPr id="5" name="Picture 4" descr="Logo AIP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56526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6" y="0"/>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COVID-19 Negative Impact on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Higher Education &amp; R&amp;D</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6777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Temporary closure of all educational institutions as an effort to prevent COVID-19 spread - has impact on millions of students, including in Indonesia. </a:t>
            </a:r>
          </a:p>
          <a:p>
            <a:r>
              <a:rPr lang="en-US" sz="1500" dirty="0">
                <a:latin typeface="Verdana" panose="020B0604030504040204" pitchFamily="34" charset="0"/>
                <a:ea typeface="Verdana" panose="020B0604030504040204" pitchFamily="34" charset="0"/>
                <a:cs typeface="Verdana" panose="020B0604030504040204" pitchFamily="34" charset="0"/>
              </a:rPr>
              <a:t>R&amp;D has an impact too due to closure of laboratories, hinder of visit exchange &amp; discussion, prevention on field surveys, WFH.   </a:t>
            </a:r>
          </a:p>
          <a:p>
            <a:r>
              <a:rPr lang="en-US" sz="1500" dirty="0">
                <a:latin typeface="Verdana" panose="020B0604030504040204" pitchFamily="34" charset="0"/>
                <a:ea typeface="Verdana" panose="020B0604030504040204" pitchFamily="34" charset="0"/>
                <a:cs typeface="Verdana" panose="020B0604030504040204" pitchFamily="34" charset="0"/>
              </a:rPr>
              <a:t>Disturbances in teaching and research process directly, cooperation, as well as assessment &amp; evaluation, making scientific report, etc. causing a decrease in skill quality and timeline stated. </a:t>
            </a:r>
          </a:p>
          <a:p>
            <a:r>
              <a:rPr lang="en-US" sz="1500" dirty="0">
                <a:latin typeface="Verdana" panose="020B0604030504040204" pitchFamily="34" charset="0"/>
                <a:ea typeface="Verdana" panose="020B0604030504040204" pitchFamily="34" charset="0"/>
                <a:cs typeface="Verdana" panose="020B0604030504040204" pitchFamily="34" charset="0"/>
              </a:rPr>
              <a:t>N</a:t>
            </a:r>
            <a:r>
              <a:rPr lang="id-ID" sz="1500" dirty="0">
                <a:latin typeface="Verdana" panose="020B0604030504040204" pitchFamily="34" charset="0"/>
                <a:ea typeface="Verdana" panose="020B0604030504040204" pitchFamily="34" charset="0"/>
                <a:cs typeface="Verdana" panose="020B0604030504040204" pitchFamily="34" charset="0"/>
              </a:rPr>
              <a:t>egative impact of distance learning</a:t>
            </a:r>
            <a:r>
              <a:rPr lang="en-US" sz="1500" dirty="0">
                <a:latin typeface="Verdana" panose="020B0604030504040204" pitchFamily="34" charset="0"/>
                <a:ea typeface="Verdana" panose="020B0604030504040204" pitchFamily="34" charset="0"/>
                <a:cs typeface="Verdana" panose="020B0604030504040204" pitchFamily="34" charset="0"/>
              </a:rPr>
              <a:t> for students: </a:t>
            </a:r>
            <a:r>
              <a:rPr lang="id-ID" sz="1500" dirty="0">
                <a:latin typeface="Verdana" panose="020B0604030504040204" pitchFamily="34" charset="0"/>
                <a:ea typeface="Verdana" panose="020B0604030504040204" pitchFamily="34" charset="0"/>
                <a:cs typeface="Verdana" panose="020B0604030504040204" pitchFamily="34" charset="0"/>
              </a:rPr>
              <a:t>inadequate networks, students lacking understanding of learning materials, students feeling less enthusiastic about participating in online learning, limited facilities in online learning made it difficult for students</a:t>
            </a:r>
            <a:r>
              <a:rPr lang="en-US" sz="1500" dirty="0">
                <a:latin typeface="Verdana" panose="020B0604030504040204" pitchFamily="34" charset="0"/>
                <a:ea typeface="Verdana" panose="020B0604030504040204" pitchFamily="34" charset="0"/>
                <a:cs typeface="Verdana" panose="020B0604030504040204" pitchFamily="34" charset="0"/>
              </a:rPr>
              <a:t>,</a:t>
            </a:r>
            <a:r>
              <a:rPr lang="id-ID" sz="1500" dirty="0">
                <a:latin typeface="Verdana" panose="020B0604030504040204" pitchFamily="34" charset="0"/>
                <a:ea typeface="Verdana" panose="020B0604030504040204" pitchFamily="34" charset="0"/>
                <a:cs typeface="Verdana" panose="020B0604030504040204" pitchFamily="34" charset="0"/>
              </a:rPr>
              <a:t> and expensive internet quotas. </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20690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1"/>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COVID-19 Negative Impact on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Higher Education &amp; R&amp;D</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6777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For lecturers / researchers: need to learn various platforms to communicate / to do assignment / to do research work / to exchange results safely. </a:t>
            </a:r>
          </a:p>
          <a:p>
            <a:r>
              <a:rPr lang="en-US" sz="1500" dirty="0">
                <a:latin typeface="Verdana" panose="020B0604030504040204" pitchFamily="34" charset="0"/>
                <a:ea typeface="Verdana" panose="020B0604030504040204" pitchFamily="34" charset="0"/>
                <a:cs typeface="Verdana" panose="020B0604030504040204" pitchFamily="34" charset="0"/>
              </a:rPr>
              <a:t>This burden is the responsibility of all elements of education / R&amp;D. The government in particular, in facilitating the policy &amp; infrastructure of education continuity for all stakeholders, to conduct distance learning and research - should plan and prepare for and overcome recovery COVID-19, to reduce the loss of education in the future.</a:t>
            </a:r>
          </a:p>
          <a:p>
            <a:r>
              <a:rPr lang="en-US" sz="1500" dirty="0">
                <a:latin typeface="Verdana" panose="020B0604030504040204" pitchFamily="34" charset="0"/>
                <a:ea typeface="Verdana" panose="020B0604030504040204" pitchFamily="34" charset="0"/>
                <a:cs typeface="Verdana" panose="020B0604030504040204" pitchFamily="34" charset="0"/>
              </a:rPr>
              <a:t>Open Access platform becomes more important for R&amp;D and publication. OA can be operated smoothly if ICT infrastructure is available and supported by proper internet access. This is the problems for rural &amp; remote areas in Indonesia. Only big cities and urban areas can be served properly by the facilities.</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29492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1"/>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COVID-19 Positive Impact on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Higher Education &amp; R&amp;D</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7158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Rapid development of technology-based education: new teaching &amp; learning platform &amp; applications, laboratory apps, training, etc., online discussion with no limitation in distance and real meeting point.</a:t>
            </a:r>
          </a:p>
          <a:p>
            <a:r>
              <a:rPr lang="en-US" sz="1500" dirty="0">
                <a:latin typeface="Verdana" panose="020B0604030504040204" pitchFamily="34" charset="0"/>
                <a:ea typeface="Verdana" panose="020B0604030504040204" pitchFamily="34" charset="0"/>
                <a:cs typeface="Verdana" panose="020B0604030504040204" pitchFamily="34" charset="0"/>
              </a:rPr>
              <a:t>Emergence and a must learning about new technology-based scholar communication &amp; discussion; positive mental building in creativity.  </a:t>
            </a:r>
          </a:p>
          <a:p>
            <a:r>
              <a:rPr lang="en-US" sz="1500" dirty="0">
                <a:latin typeface="Verdana" panose="020B0604030504040204" pitchFamily="34" charset="0"/>
                <a:ea typeface="Verdana" panose="020B0604030504040204" pitchFamily="34" charset="0"/>
                <a:cs typeface="Verdana" panose="020B0604030504040204" pitchFamily="34" charset="0"/>
              </a:rPr>
              <a:t>Increasing people in searching information / surfing internet / exploring on e-books / references / journals and other resources from the internet – broaden knowledge  perspectives and eagerness to submit papers. </a:t>
            </a:r>
          </a:p>
          <a:p>
            <a:r>
              <a:rPr lang="en-US" sz="1500" dirty="0">
                <a:latin typeface="Verdana" panose="020B0604030504040204" pitchFamily="34" charset="0"/>
                <a:ea typeface="Verdana" panose="020B0604030504040204" pitchFamily="34" charset="0"/>
                <a:cs typeface="Verdana" panose="020B0604030504040204" pitchFamily="34" charset="0"/>
              </a:rPr>
              <a:t>Make possible to gain advice needed and setting discussion with experts / colleagues from abroad – consider for time difference &amp; communication platform.  </a:t>
            </a:r>
          </a:p>
          <a:p>
            <a:r>
              <a:rPr lang="en-US" sz="1500" dirty="0">
                <a:latin typeface="Verdana" panose="020B0604030504040204" pitchFamily="34" charset="0"/>
                <a:ea typeface="Verdana" panose="020B0604030504040204" pitchFamily="34" charset="0"/>
                <a:cs typeface="Verdana" panose="020B0604030504040204" pitchFamily="34" charset="0"/>
              </a:rPr>
              <a:t>Make process of publication of proceeding / journal easier. </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149623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1"/>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COVID-19 Positive Impact on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Higher Education &amp; R&amp;D</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6777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Online learning is more practical – delivery of information is faster, reaching more students / lecturers.</a:t>
            </a:r>
          </a:p>
          <a:p>
            <a:r>
              <a:rPr lang="en-US" sz="1500" dirty="0">
                <a:latin typeface="Verdana" panose="020B0604030504040204" pitchFamily="34" charset="0"/>
                <a:ea typeface="Verdana" panose="020B0604030504040204" pitchFamily="34" charset="0"/>
                <a:cs typeface="Verdana" panose="020B0604030504040204" pitchFamily="34" charset="0"/>
              </a:rPr>
              <a:t>Gaining new experience and knowledge about various online platforms – reporting, assignment, evaluation, assessment, etc. </a:t>
            </a:r>
          </a:p>
          <a:p>
            <a:r>
              <a:rPr lang="en-US" sz="1500" dirty="0">
                <a:latin typeface="Verdana" panose="020B0604030504040204" pitchFamily="34" charset="0"/>
                <a:ea typeface="Verdana" panose="020B0604030504040204" pitchFamily="34" charset="0"/>
                <a:cs typeface="Verdana" panose="020B0604030504040204" pitchFamily="34" charset="0"/>
              </a:rPr>
              <a:t>As work from home, make people more creative &amp; productive:</a:t>
            </a:r>
          </a:p>
          <a:p>
            <a:pPr lvl="1"/>
            <a:r>
              <a:rPr lang="en-US" sz="1350" dirty="0">
                <a:latin typeface="Verdana" panose="020B0604030504040204" pitchFamily="34" charset="0"/>
                <a:ea typeface="Verdana" panose="020B0604030504040204" pitchFamily="34" charset="0"/>
                <a:cs typeface="Verdana" panose="020B0604030504040204" pitchFamily="34" charset="0"/>
              </a:rPr>
              <a:t>They create various platforms, apps, methods, trainings. </a:t>
            </a:r>
          </a:p>
          <a:p>
            <a:pPr lvl="1"/>
            <a:r>
              <a:rPr lang="en-US" sz="1350" dirty="0">
                <a:latin typeface="Verdana" panose="020B0604030504040204" pitchFamily="34" charset="0"/>
                <a:ea typeface="Verdana" panose="020B0604030504040204" pitchFamily="34" charset="0"/>
                <a:cs typeface="Verdana" panose="020B0604030504040204" pitchFamily="34" charset="0"/>
              </a:rPr>
              <a:t>The online system can reach people in the rural areas as well as internationally.</a:t>
            </a:r>
          </a:p>
          <a:p>
            <a:pPr lvl="1"/>
            <a:r>
              <a:rPr lang="en-US" sz="1350" dirty="0">
                <a:latin typeface="Verdana" panose="020B0604030504040204" pitchFamily="34" charset="0"/>
                <a:ea typeface="Verdana" panose="020B0604030504040204" pitchFamily="34" charset="0"/>
                <a:cs typeface="Verdana" panose="020B0604030504040204" pitchFamily="34" charset="0"/>
              </a:rPr>
              <a:t>More collaborations are also created due to non limitation of joint research (as far as funding permitted) especially in the field of COVID-19 – produce more joint papers. </a:t>
            </a:r>
          </a:p>
          <a:p>
            <a:pPr lvl="1"/>
            <a:r>
              <a:rPr lang="en-US" sz="1350" dirty="0">
                <a:latin typeface="Verdana" panose="020B0604030504040204" pitchFamily="34" charset="0"/>
                <a:ea typeface="Verdana" panose="020B0604030504040204" pitchFamily="34" charset="0"/>
                <a:cs typeface="Verdana" panose="020B0604030504040204" pitchFamily="34" charset="0"/>
              </a:rPr>
              <a:t>They submit more papers about COVID and its relevance, about the online system, platform, education online system, surveys, etc. as well as from various fields of research.</a:t>
            </a:r>
          </a:p>
          <a:p>
            <a:pPr lvl="1"/>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124041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1"/>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COVID-19 Positive Impact on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Higher Education &amp; R&amp;D</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554300" y="1147863"/>
            <a:ext cx="6073357" cy="3018613"/>
          </a:xfrm>
        </p:spPr>
        <p:txBody>
          <a:bodyPr>
            <a:noAutofit/>
          </a:bodyPr>
          <a:lstStyle/>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1474"/>
            <a:ext cx="2928938" cy="19502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499" y="3382477"/>
            <a:ext cx="4550569" cy="1071563"/>
          </a:xfrm>
          <a:prstGeom prst="rect">
            <a:avLst/>
          </a:prstGeom>
        </p:spPr>
      </p:pic>
      <p:sp>
        <p:nvSpPr>
          <p:cNvPr id="4" name="TextBox 3"/>
          <p:cNvSpPr txBox="1"/>
          <p:nvPr/>
        </p:nvSpPr>
        <p:spPr>
          <a:xfrm>
            <a:off x="5483612" y="4454040"/>
            <a:ext cx="878159" cy="230832"/>
          </a:xfrm>
          <a:prstGeom prst="rect">
            <a:avLst/>
          </a:prstGeom>
          <a:noFill/>
          <a:ln>
            <a:solidFill>
              <a:schemeClr val="tx2">
                <a:lumMod val="75000"/>
              </a:schemeClr>
            </a:solidFill>
          </a:ln>
        </p:spPr>
        <p:txBody>
          <a:bodyPr wrap="square" rtlCol="0">
            <a:spAutoFit/>
          </a:bodyPr>
          <a:lstStyle/>
          <a:p>
            <a:r>
              <a:rPr lang="en-US" sz="900" dirty="0"/>
              <a:t>2020: 49,947</a:t>
            </a:r>
          </a:p>
        </p:txBody>
      </p:sp>
      <p:sp>
        <p:nvSpPr>
          <p:cNvPr id="5" name="TextBox 4"/>
          <p:cNvSpPr txBox="1"/>
          <p:nvPr/>
        </p:nvSpPr>
        <p:spPr>
          <a:xfrm>
            <a:off x="7086599" y="4375043"/>
            <a:ext cx="1878973" cy="230832"/>
          </a:xfrm>
          <a:prstGeom prst="rect">
            <a:avLst/>
          </a:prstGeom>
          <a:noFill/>
        </p:spPr>
        <p:txBody>
          <a:bodyPr wrap="square" rtlCol="0">
            <a:spAutoFit/>
          </a:bodyPr>
          <a:lstStyle/>
          <a:p>
            <a:r>
              <a:rPr lang="en-US" sz="900" dirty="0"/>
              <a:t>source: www.sinta.ristekbrin.go.id</a:t>
            </a:r>
          </a:p>
        </p:txBody>
      </p:sp>
      <p:pic>
        <p:nvPicPr>
          <p:cNvPr id="8" name="Picture 7"/>
          <p:cNvPicPr>
            <a:picLocks noChangeAspect="1"/>
          </p:cNvPicPr>
          <p:nvPr/>
        </p:nvPicPr>
        <p:blipFill>
          <a:blip r:embed="rId5"/>
          <a:stretch>
            <a:fillRect/>
          </a:stretch>
        </p:blipFill>
        <p:spPr>
          <a:xfrm>
            <a:off x="4403116" y="1229079"/>
            <a:ext cx="3587904" cy="1664252"/>
          </a:xfrm>
          <a:prstGeom prst="rect">
            <a:avLst/>
          </a:prstGeom>
        </p:spPr>
      </p:pic>
    </p:spTree>
    <p:extLst>
      <p:ext uri="{BB962C8B-B14F-4D97-AF65-F5344CB8AC3E}">
        <p14:creationId xmlns:p14="http://schemas.microsoft.com/office/powerpoint/2010/main" val="205173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1"/>
            <a:ext cx="5347505" cy="830997"/>
          </a:xfrm>
          <a:prstGeom prst="rect">
            <a:avLst/>
          </a:prstGeom>
          <a:noFill/>
        </p:spPr>
        <p:txBody>
          <a:bodyPr wrap="square" rtlCol="0">
            <a:spAutoFit/>
          </a:bodyPr>
          <a:lstStyle/>
          <a:p>
            <a:pPr defTabSz="685800">
              <a:defRPr/>
            </a:pPr>
            <a:r>
              <a:rPr lang="en-US" sz="2400" b="1" kern="0" dirty="0">
                <a:solidFill>
                  <a:srgbClr val="602210"/>
                </a:solidFill>
                <a:latin typeface="Cambria" panose="02040503050406030204" pitchFamily="18" charset="0"/>
                <a:ea typeface="Verdana" panose="020B0604030504040204" pitchFamily="34" charset="0"/>
                <a:cs typeface="Verdana" panose="020B0604030504040204" pitchFamily="34" charset="0"/>
              </a:rPr>
              <a:t>WHAT WE ARE DOING: </a:t>
            </a:r>
          </a:p>
          <a:p>
            <a:pPr defTabSz="685800">
              <a:defRPr/>
            </a:pPr>
            <a:r>
              <a:rPr lang="en-US" sz="2400" b="1" kern="0" dirty="0">
                <a:solidFill>
                  <a:srgbClr val="602210"/>
                </a:solidFill>
                <a:latin typeface="Cambria" panose="02040503050406030204" pitchFamily="18" charset="0"/>
                <a:ea typeface="Verdana" panose="020B0604030504040204" pitchFamily="34" charset="0"/>
                <a:cs typeface="Verdana" panose="020B0604030504040204" pitchFamily="34" charset="0"/>
              </a:rPr>
              <a:t>to overcome negative impacts</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223116" y="1147863"/>
            <a:ext cx="6777884"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Government develops &amp; expands ICT infrastructure in rural &amp; remote areas, which is non profitable in business but a must; it is provided through terrestrial and satellite - targeted by end 2022 can be provided. </a:t>
            </a:r>
          </a:p>
          <a:p>
            <a:r>
              <a:rPr lang="en-US" sz="1500" dirty="0">
                <a:latin typeface="Verdana" panose="020B0604030504040204" pitchFamily="34" charset="0"/>
                <a:ea typeface="Verdana" panose="020B0604030504040204" pitchFamily="34" charset="0"/>
                <a:cs typeface="Verdana" panose="020B0604030504040204" pitchFamily="34" charset="0"/>
              </a:rPr>
              <a:t>Government supports for the quota of internet data package for low income community to continue education from home – has a positive response. </a:t>
            </a:r>
          </a:p>
          <a:p>
            <a:r>
              <a:rPr lang="en-US" sz="1500" dirty="0">
                <a:latin typeface="Verdana" panose="020B0604030504040204" pitchFamily="34" charset="0"/>
                <a:ea typeface="Verdana" panose="020B0604030504040204" pitchFamily="34" charset="0"/>
                <a:cs typeface="Verdana" panose="020B0604030504040204" pitchFamily="34" charset="0"/>
              </a:rPr>
              <a:t>Due to WFH, students / lectures who need learning by doing have the exception to enter laboratories / studios with strict health protocol. </a:t>
            </a:r>
          </a:p>
          <a:p>
            <a:r>
              <a:rPr lang="en-US" sz="1500" dirty="0">
                <a:latin typeface="Verdana" panose="020B0604030504040204" pitchFamily="34" charset="0"/>
                <a:ea typeface="Verdana" panose="020B0604030504040204" pitchFamily="34" charset="0"/>
                <a:cs typeface="Verdana" panose="020B0604030504040204" pitchFamily="34" charset="0"/>
              </a:rPr>
              <a:t>Learning management System (LMS) are developed rapidly which design is planned to be integrated from one campus to another. The Ministry of Education, Culture, Research &amp; technology provides LMS with various programs and features. </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140166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009658"/>
            <a:ext cx="2199578" cy="2199578"/>
          </a:xfrm>
          <a:prstGeom prst="rect">
            <a:avLst/>
          </a:prstGeom>
        </p:spPr>
      </p:pic>
      <p:pic>
        <p:nvPicPr>
          <p:cNvPr id="6" name="Picture 5"/>
          <p:cNvPicPr>
            <a:picLocks noChangeAspect="1"/>
          </p:cNvPicPr>
          <p:nvPr/>
        </p:nvPicPr>
        <p:blipFill>
          <a:blip r:embed="rId3"/>
          <a:stretch>
            <a:fillRect/>
          </a:stretch>
        </p:blipFill>
        <p:spPr>
          <a:xfrm>
            <a:off x="2601045" y="1519785"/>
            <a:ext cx="3438409" cy="1842005"/>
          </a:xfrm>
          <a:prstGeom prst="rect">
            <a:avLst/>
          </a:prstGeom>
        </p:spPr>
      </p:pic>
      <p:pic>
        <p:nvPicPr>
          <p:cNvPr id="8" name="Content Placeholder 3"/>
          <p:cNvPicPr>
            <a:picLocks noGrp="1" noChangeAspect="1"/>
          </p:cNvPicPr>
          <p:nvPr>
            <p:ph idx="1"/>
          </p:nvPr>
        </p:nvPicPr>
        <p:blipFill>
          <a:blip r:embed="rId4"/>
          <a:stretch>
            <a:fillRect/>
          </a:stretch>
        </p:blipFill>
        <p:spPr>
          <a:xfrm>
            <a:off x="4987824" y="2381503"/>
            <a:ext cx="3961637" cy="2254164"/>
          </a:xfrm>
          <a:prstGeom prst="rect">
            <a:avLst/>
          </a:prstGeom>
          <a:ln>
            <a:solidFill>
              <a:srgbClr val="C00000"/>
            </a:solidFill>
          </a:ln>
        </p:spPr>
      </p:pic>
      <p:sp>
        <p:nvSpPr>
          <p:cNvPr id="9" name="TextBox 8"/>
          <p:cNvSpPr txBox="1"/>
          <p:nvPr/>
        </p:nvSpPr>
        <p:spPr>
          <a:xfrm>
            <a:off x="533401" y="3562351"/>
            <a:ext cx="2558276" cy="784830"/>
          </a:xfrm>
          <a:prstGeom prst="rect">
            <a:avLst/>
          </a:prstGeom>
          <a:noFill/>
        </p:spPr>
        <p:txBody>
          <a:bodyPr wrap="square" rtlCol="0">
            <a:sp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Lecturing &amp; student learning activities off campus </a:t>
            </a:r>
          </a:p>
        </p:txBody>
      </p:sp>
      <p:sp>
        <p:nvSpPr>
          <p:cNvPr id="10" name="TextBox 9"/>
          <p:cNvSpPr txBox="1"/>
          <p:nvPr/>
        </p:nvSpPr>
        <p:spPr>
          <a:xfrm>
            <a:off x="5609" y="4542719"/>
            <a:ext cx="5190871" cy="230832"/>
          </a:xfrm>
          <a:prstGeom prst="rect">
            <a:avLst/>
          </a:prstGeom>
          <a:noFill/>
        </p:spPr>
        <p:txBody>
          <a:bodyPr wrap="square" rtlCol="0">
            <a:spAutoFit/>
          </a:bodyPr>
          <a:lstStyle/>
          <a:p>
            <a:r>
              <a:rPr lang="en-US" sz="900" dirty="0"/>
              <a:t>Source: Ministry of Education, Culture, Science &amp; Technology</a:t>
            </a:r>
          </a:p>
        </p:txBody>
      </p:sp>
      <p:sp>
        <p:nvSpPr>
          <p:cNvPr id="7" name="TextBox 6"/>
          <p:cNvSpPr txBox="1"/>
          <p:nvPr/>
        </p:nvSpPr>
        <p:spPr>
          <a:xfrm flipH="1">
            <a:off x="1646497" y="1"/>
            <a:ext cx="5347505"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WHAT WE ARE DOING:</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Online Applications &amp; Programs </a:t>
            </a:r>
          </a:p>
        </p:txBody>
      </p:sp>
      <p:cxnSp>
        <p:nvCxnSpPr>
          <p:cNvPr id="11" name="Straight Connector 10"/>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Logo AIP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157954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29" y="163045"/>
            <a:ext cx="4489847" cy="2062758"/>
          </a:xfrm>
          <a:prstGeom prst="rect">
            <a:avLst/>
          </a:prstGeom>
        </p:spPr>
      </p:pic>
      <p:pic>
        <p:nvPicPr>
          <p:cNvPr id="2" name="Picture 1"/>
          <p:cNvPicPr>
            <a:picLocks noChangeAspect="1"/>
          </p:cNvPicPr>
          <p:nvPr/>
        </p:nvPicPr>
        <p:blipFill>
          <a:blip r:embed="rId3"/>
          <a:stretch>
            <a:fillRect/>
          </a:stretch>
        </p:blipFill>
        <p:spPr>
          <a:xfrm>
            <a:off x="6324600" y="93754"/>
            <a:ext cx="2601022" cy="3652864"/>
          </a:xfrm>
          <a:prstGeom prst="rect">
            <a:avLst/>
          </a:prstGeom>
        </p:spPr>
      </p:pic>
      <p:sp>
        <p:nvSpPr>
          <p:cNvPr id="3" name="TextBox 2"/>
          <p:cNvSpPr txBox="1"/>
          <p:nvPr/>
        </p:nvSpPr>
        <p:spPr>
          <a:xfrm>
            <a:off x="310229" y="2647950"/>
            <a:ext cx="1518571" cy="1246495"/>
          </a:xfrm>
          <a:prstGeom prst="rect">
            <a:avLst/>
          </a:prstGeom>
          <a:noFill/>
        </p:spPr>
        <p:txBody>
          <a:bodyPr wrap="square" rtlCol="0">
            <a:sp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Various online activities &amp; LMS guideline for lecturers</a:t>
            </a:r>
          </a:p>
        </p:txBody>
      </p:sp>
      <p:sp>
        <p:nvSpPr>
          <p:cNvPr id="6" name="TextBox 5"/>
          <p:cNvSpPr txBox="1"/>
          <p:nvPr/>
        </p:nvSpPr>
        <p:spPr>
          <a:xfrm>
            <a:off x="228600" y="4441023"/>
            <a:ext cx="2637933" cy="230832"/>
          </a:xfrm>
          <a:prstGeom prst="rect">
            <a:avLst/>
          </a:prstGeom>
          <a:noFill/>
        </p:spPr>
        <p:txBody>
          <a:bodyPr wrap="square" rtlCol="0">
            <a:spAutoFit/>
          </a:bodyPr>
          <a:lstStyle/>
          <a:p>
            <a:r>
              <a:rPr lang="en-US" sz="900" dirty="0"/>
              <a:t>Source: University of IPB &amp;  Gajah </a:t>
            </a:r>
            <a:r>
              <a:rPr lang="en-US" sz="900" dirty="0" err="1"/>
              <a:t>Mada</a:t>
            </a:r>
            <a:r>
              <a:rPr lang="en-US" sz="900" dirty="0"/>
              <a:t> (UGM) </a:t>
            </a:r>
          </a:p>
        </p:txBody>
      </p:sp>
      <p:pic>
        <p:nvPicPr>
          <p:cNvPr id="7" name="Picture 6"/>
          <p:cNvPicPr>
            <a:picLocks noChangeAspect="1"/>
          </p:cNvPicPr>
          <p:nvPr/>
        </p:nvPicPr>
        <p:blipFill>
          <a:blip r:embed="rId4"/>
          <a:stretch>
            <a:fillRect/>
          </a:stretch>
        </p:blipFill>
        <p:spPr>
          <a:xfrm>
            <a:off x="2057400" y="1931814"/>
            <a:ext cx="3309560" cy="2509209"/>
          </a:xfrm>
          <a:prstGeom prst="rect">
            <a:avLst/>
          </a:prstGeom>
        </p:spPr>
      </p:pic>
      <p:sp>
        <p:nvSpPr>
          <p:cNvPr id="8" name="TextBox 7"/>
          <p:cNvSpPr txBox="1"/>
          <p:nvPr/>
        </p:nvSpPr>
        <p:spPr>
          <a:xfrm>
            <a:off x="5867400" y="4441023"/>
            <a:ext cx="4277422" cy="230832"/>
          </a:xfrm>
          <a:prstGeom prst="rect">
            <a:avLst/>
          </a:prstGeom>
          <a:noFill/>
        </p:spPr>
        <p:txBody>
          <a:bodyPr wrap="square" rtlCol="0">
            <a:spAutoFit/>
          </a:bodyPr>
          <a:lstStyle/>
          <a:p>
            <a:r>
              <a:rPr lang="en-US" sz="900" dirty="0"/>
              <a:t>Source: Ministry of Education, Culture, Science &amp; Technology</a:t>
            </a:r>
          </a:p>
        </p:txBody>
      </p:sp>
    </p:spTree>
    <p:extLst>
      <p:ext uri="{BB962C8B-B14F-4D97-AF65-F5344CB8AC3E}">
        <p14:creationId xmlns:p14="http://schemas.microsoft.com/office/powerpoint/2010/main" val="366432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786983" y="227018"/>
            <a:ext cx="5207020" cy="461665"/>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SUMMARIES</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914400" y="1025524"/>
            <a:ext cx="7620000" cy="3140951"/>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COVID-19 enforces online activities &amp; hastens ICT infrastructures development. It gives benefit to rural &amp; remote areas in getting the advantage of Open Access platform and communication. </a:t>
            </a:r>
          </a:p>
          <a:p>
            <a:r>
              <a:rPr lang="en-US" sz="1500" dirty="0">
                <a:latin typeface="Verdana" panose="020B0604030504040204" pitchFamily="34" charset="0"/>
                <a:ea typeface="Verdana" panose="020B0604030504040204" pitchFamily="34" charset="0"/>
                <a:cs typeface="Verdana" panose="020B0604030504040204" pitchFamily="34" charset="0"/>
              </a:rPr>
              <a:t>The emergence of continuity of education – LMS with various applications and programs for students, teachers &amp; lecturers. </a:t>
            </a:r>
          </a:p>
          <a:p>
            <a:r>
              <a:rPr lang="en-US" sz="1500" dirty="0">
                <a:latin typeface="Verdana" panose="020B0604030504040204" pitchFamily="34" charset="0"/>
                <a:ea typeface="Verdana" panose="020B0604030504040204" pitchFamily="34" charset="0"/>
                <a:cs typeface="Verdana" panose="020B0604030504040204" pitchFamily="34" charset="0"/>
              </a:rPr>
              <a:t>The emergence of finding vaccine, healing medication, and other related research, made the R&amp;D works intensively, resulting more publication within the pandemic term.  </a:t>
            </a:r>
          </a:p>
          <a:p>
            <a:r>
              <a:rPr lang="en-US" sz="1500" dirty="0">
                <a:latin typeface="Verdana" panose="020B0604030504040204" pitchFamily="34" charset="0"/>
                <a:ea typeface="Verdana" panose="020B0604030504040204" pitchFamily="34" charset="0"/>
                <a:cs typeface="Verdana" panose="020B0604030504040204" pitchFamily="34" charset="0"/>
              </a:rPr>
              <a:t>The restriction of WFH and social distancing create more creativity and productivity in terms of R&amp;D and publications in many cases across various related subjects.  </a:t>
            </a:r>
          </a:p>
          <a:p>
            <a:r>
              <a:rPr lang="en-US" sz="1500" dirty="0">
                <a:latin typeface="Verdana" panose="020B0604030504040204" pitchFamily="34" charset="0"/>
                <a:ea typeface="Verdana" panose="020B0604030504040204" pitchFamily="34" charset="0"/>
                <a:cs typeface="Verdana" panose="020B0604030504040204" pitchFamily="34" charset="0"/>
              </a:rPr>
              <a:t>Increased scientific publications and the needs to be accessed by many researchers for the advancement of S&amp;T and combatting COVID-19 - many research especially on COVID published in usual Closed Access publications, are now  becoming published in Open Access. </a:t>
            </a:r>
          </a:p>
          <a:p>
            <a:pPr marL="0" indent="0">
              <a:buNone/>
            </a:pPr>
            <a:endPar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246346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646497" y="0"/>
            <a:ext cx="5740708"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PROFILE:</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Indonesian Academy of Sciences (AIPI)</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533400" y="1147863"/>
            <a:ext cx="7924800" cy="3018613"/>
          </a:xfrm>
        </p:spPr>
        <p:txBody>
          <a:bodyPr>
            <a:noAutofit/>
          </a:bodyPr>
          <a:lstStyle/>
          <a:p>
            <a:r>
              <a:rPr lang="en-US" sz="1500" dirty="0">
                <a:latin typeface="Verdana" panose="020B0604030504040204" pitchFamily="34" charset="0"/>
                <a:ea typeface="Verdana" panose="020B0604030504040204" pitchFamily="34" charset="0"/>
                <a:cs typeface="Verdana" panose="020B0604030504040204" pitchFamily="34" charset="0"/>
              </a:rPr>
              <a:t>As an independent institution, AIPI was established under the Law of the Republic of Indonesia No.8/1990. </a:t>
            </a:r>
          </a:p>
          <a:p>
            <a:r>
              <a:rPr lang="en-US" sz="1500" dirty="0">
                <a:latin typeface="Verdana" panose="020B0604030504040204" pitchFamily="34" charset="0"/>
                <a:ea typeface="Verdana" panose="020B0604030504040204" pitchFamily="34" charset="0"/>
                <a:cs typeface="Verdana" panose="020B0604030504040204" pitchFamily="34" charset="0"/>
              </a:rPr>
              <a:t>Main roles: to provide opinion and consideration in reviewing and setting directions related to the mastery, development and utilization of excellence science and technology;  through science-based statement, report, white paper and foresight studies, for the benefit of the nation. </a:t>
            </a:r>
          </a:p>
          <a:p>
            <a:r>
              <a:rPr lang="en-US" sz="1500" dirty="0">
                <a:latin typeface="Verdana" panose="020B0604030504040204" pitchFamily="34" charset="0"/>
                <a:ea typeface="Verdana" panose="020B0604030504040204" pitchFamily="34" charset="0"/>
                <a:cs typeface="Verdana" panose="020B0604030504040204" pitchFamily="34" charset="0"/>
              </a:rPr>
              <a:t>AIPI assures scientific culture of excellence and science literate society in Indonesia, as to develop the ability in providing in-depth policy advocacy, evidence synthesis, systematic review and consensus report through collaboration with national &amp; international stakeholders.</a:t>
            </a:r>
          </a:p>
          <a:p>
            <a:r>
              <a:rPr lang="en-US" sz="1500" dirty="0">
                <a:latin typeface="Verdana" panose="020B0604030504040204" pitchFamily="34" charset="0"/>
                <a:ea typeface="Verdana" panose="020B0604030504040204" pitchFamily="34" charset="0"/>
                <a:cs typeface="Verdana" panose="020B0604030504040204" pitchFamily="34" charset="0"/>
              </a:rPr>
              <a:t>The products: reference publications, consensus reports / studies / insights / statements, policy briefs, public outreach, white paper, foresights – all are evaluated by evidence / scientific-based.   </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1707132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786983" y="227018"/>
            <a:ext cx="5207020" cy="461665"/>
          </a:xfrm>
          <a:prstGeom prst="rect">
            <a:avLst/>
          </a:prstGeom>
          <a:noFill/>
        </p:spPr>
        <p:txBody>
          <a:bodyPr wrap="square" rtlCol="0">
            <a:spAutoFit/>
          </a:bodyPr>
          <a:lstStyle/>
          <a:p>
            <a:pPr algn="ctr"/>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THANK YOU       SHUKRAN</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554300" y="1200149"/>
            <a:ext cx="6073357" cy="3048001"/>
          </a:xfrm>
          <a:ln>
            <a:solidFill>
              <a:srgbClr val="C00000"/>
            </a:solidFill>
          </a:ln>
        </p:spPr>
        <p:txBody>
          <a:bodyPr>
            <a:noAutofit/>
          </a:bodyPr>
          <a:lstStyle/>
          <a:p>
            <a:pPr marL="0" indent="0">
              <a:buNone/>
            </a:pPr>
            <a:endPar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15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The Indonesian Academy of Sciences (AIPI)</a:t>
            </a:r>
          </a:p>
          <a:p>
            <a:pPr marL="0" indent="0" algn="ctr">
              <a:buNone/>
            </a:pPr>
            <a:r>
              <a:rPr lang="en-US" sz="15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National Library Complex</a:t>
            </a:r>
          </a:p>
          <a:p>
            <a:pPr marL="0" indent="0" algn="ctr">
              <a:buNone/>
            </a:pPr>
            <a:r>
              <a:rPr lang="en-US" sz="15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Floor # 17-18</a:t>
            </a:r>
          </a:p>
          <a:p>
            <a:pPr marL="0" indent="0" algn="ctr">
              <a:buNone/>
            </a:pPr>
            <a:r>
              <a:rPr lang="en-US" sz="15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Jakarta 10110, Indonesia </a:t>
            </a:r>
          </a:p>
          <a:p>
            <a:pPr marL="0" indent="0" algn="ctr">
              <a:buNone/>
            </a:pPr>
            <a:r>
              <a:rPr lang="en-US" sz="1500" i="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info@aipi.or.id</a:t>
            </a:r>
          </a:p>
          <a:p>
            <a:pPr marL="0" indent="0" algn="ctr">
              <a:buNone/>
            </a:pPr>
            <a:r>
              <a:rPr lang="en-US" sz="1500" i="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www.aipi.or.id</a:t>
            </a: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spTree>
    <p:extLst>
      <p:ext uri="{BB962C8B-B14F-4D97-AF65-F5344CB8AC3E}">
        <p14:creationId xmlns:p14="http://schemas.microsoft.com/office/powerpoint/2010/main" val="16632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739746" y="40661"/>
            <a:ext cx="5740708"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PROFILE:</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Indonesian Academy of Sciences (AIPI)</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838200" y="2467208"/>
            <a:ext cx="7543800" cy="1699268"/>
          </a:xfrm>
        </p:spPr>
        <p:txBody>
          <a:bodyPr>
            <a:noAutofit/>
          </a:bodyPr>
          <a:lstStyle/>
          <a:p>
            <a:pPr marL="0" indent="0">
              <a:buNone/>
            </a:pPr>
            <a:r>
              <a:rPr lang="en-US" sz="1500" dirty="0">
                <a:latin typeface="Verdana" panose="020B0604030504040204" pitchFamily="34" charset="0"/>
                <a:ea typeface="Verdana" panose="020B0604030504040204" pitchFamily="34" charset="0"/>
                <a:cs typeface="Verdana" panose="020B0604030504040204" pitchFamily="34" charset="0"/>
              </a:rPr>
              <a:t>Under the auspices of AIPI, 2 institutes established in 2016: </a:t>
            </a:r>
          </a:p>
          <a:p>
            <a:r>
              <a:rPr lang="en-ID" sz="1500" dirty="0">
                <a:latin typeface="Verdana" panose="020B0604030504040204" pitchFamily="34" charset="0"/>
                <a:ea typeface="Verdana" panose="020B0604030504040204" pitchFamily="34" charset="0"/>
                <a:cs typeface="Verdana" panose="020B0604030504040204" pitchFamily="34" charset="0"/>
              </a:rPr>
              <a:t>Indonesian Science Fund (DIPI): its main role to spur the development of scientific excellence. DIPI formulates and organizes funds for research grants based on merit excellence competition – Indonesian </a:t>
            </a:r>
            <a:r>
              <a:rPr lang="en-US" sz="1500" dirty="0">
                <a:latin typeface="Verdana" panose="020B0604030504040204" pitchFamily="34" charset="0"/>
                <a:ea typeface="Verdana" panose="020B0604030504040204" pitchFamily="34" charset="0"/>
                <a:cs typeface="Verdana" panose="020B0604030504040204" pitchFamily="34" charset="0"/>
              </a:rPr>
              <a:t>scientists able to collaborate internationally and to carry out more meaningful and fundamental research on an ongoing basis.</a:t>
            </a:r>
          </a:p>
          <a:p>
            <a:r>
              <a:rPr lang="en-ID" sz="1500" dirty="0">
                <a:latin typeface="Verdana" panose="020B0604030504040204" pitchFamily="34" charset="0"/>
                <a:ea typeface="Verdana" panose="020B0604030504040204" pitchFamily="34" charset="0"/>
                <a:cs typeface="Verdana" panose="020B0604030504040204" pitchFamily="34" charset="0"/>
              </a:rPr>
              <a:t>Indonesian Young Academy of Sciences (ALMI): its main role is to upkeep the enabling-environment in the development of frontier science and technology in Indonesia for the future.</a:t>
            </a: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p>
          <a:p>
            <a:endParaRPr lang="en-US" sz="1500" dirty="0"/>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pic>
        <p:nvPicPr>
          <p:cNvPr id="2" name="Picture 1"/>
          <p:cNvPicPr>
            <a:picLocks noChangeAspect="1"/>
          </p:cNvPicPr>
          <p:nvPr/>
        </p:nvPicPr>
        <p:blipFill>
          <a:blip r:embed="rId3"/>
          <a:stretch>
            <a:fillRect/>
          </a:stretch>
        </p:blipFill>
        <p:spPr>
          <a:xfrm>
            <a:off x="2009161" y="926020"/>
            <a:ext cx="2755199" cy="1575122"/>
          </a:xfrm>
          <a:prstGeom prst="rect">
            <a:avLst/>
          </a:prstGeom>
        </p:spPr>
      </p:pic>
      <p:sp>
        <p:nvSpPr>
          <p:cNvPr id="9" name="Rounded Rectangle 8"/>
          <p:cNvSpPr/>
          <p:nvPr/>
        </p:nvSpPr>
        <p:spPr>
          <a:xfrm>
            <a:off x="5257801" y="1037064"/>
            <a:ext cx="2065763" cy="1212695"/>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t>5</a:t>
            </a:r>
          </a:p>
        </p:txBody>
      </p:sp>
      <p:sp>
        <p:nvSpPr>
          <p:cNvPr id="13" name="TextBox 12"/>
          <p:cNvSpPr txBox="1"/>
          <p:nvPr/>
        </p:nvSpPr>
        <p:spPr>
          <a:xfrm>
            <a:off x="5391616" y="1145788"/>
            <a:ext cx="1995590" cy="1131079"/>
          </a:xfrm>
          <a:prstGeom prst="rect">
            <a:avLst/>
          </a:prstGeom>
          <a:noFill/>
        </p:spPr>
        <p:txBody>
          <a:bodyPr wrap="square" rtlCol="0">
            <a:spAutoFit/>
          </a:bodyPr>
          <a:lstStyle/>
          <a:p>
            <a:r>
              <a:rPr lang="en-US" sz="1350" dirty="0"/>
              <a:t>5 commissions :</a:t>
            </a:r>
          </a:p>
          <a:p>
            <a:r>
              <a:rPr lang="en-US" sz="1350" dirty="0"/>
              <a:t>Basic Science, Engineering, </a:t>
            </a:r>
          </a:p>
          <a:p>
            <a:r>
              <a:rPr lang="en-US" sz="1350" dirty="0"/>
              <a:t>Medical Science, </a:t>
            </a:r>
          </a:p>
          <a:p>
            <a:r>
              <a:rPr lang="en-US" sz="1350" dirty="0"/>
              <a:t>Social Science, Culture </a:t>
            </a:r>
          </a:p>
        </p:txBody>
      </p:sp>
    </p:spTree>
    <p:extLst>
      <p:ext uri="{BB962C8B-B14F-4D97-AF65-F5344CB8AC3E}">
        <p14:creationId xmlns:p14="http://schemas.microsoft.com/office/powerpoint/2010/main" val="415124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flipH="1">
            <a:off x="1523996" y="0"/>
            <a:ext cx="5715001" cy="830997"/>
          </a:xfrm>
          <a:prstGeom prst="rect">
            <a:avLst/>
          </a:prstGeom>
          <a:noFill/>
        </p:spPr>
        <p:txBody>
          <a:bodyPr wrap="square" rtlCol="0">
            <a:spAutoFit/>
          </a:bodyPr>
          <a:lstStyle/>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PROFILE: </a:t>
            </a:r>
          </a:p>
          <a:p>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Indonesian Academy of Sciences (AIPI)</a:t>
            </a:r>
          </a:p>
        </p:txBody>
      </p:sp>
      <p:pic>
        <p:nvPicPr>
          <p:cNvPr id="81" name="Picture 80" descr="Logo AI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56" name="Content Placeholder 2"/>
          <p:cNvSpPr>
            <a:spLocks noGrp="1"/>
          </p:cNvSpPr>
          <p:nvPr>
            <p:ph idx="1"/>
          </p:nvPr>
        </p:nvSpPr>
        <p:spPr>
          <a:xfrm>
            <a:off x="1646499" y="1250328"/>
            <a:ext cx="1654262" cy="3148828"/>
          </a:xfrm>
          <a:ln w="28575">
            <a:solidFill>
              <a:schemeClr val="accent2">
                <a:lumMod val="50000"/>
              </a:schemeClr>
            </a:solidFill>
          </a:ln>
        </p:spPr>
        <p:txBody>
          <a:bodyPr>
            <a:noAutofit/>
          </a:bodyPr>
          <a:lstStyle/>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125" dirty="0">
              <a:latin typeface="Georgia" panose="02040502050405020303" pitchFamily="18" charset="0"/>
            </a:endParaRPr>
          </a:p>
        </p:txBody>
      </p:sp>
      <p:pic>
        <p:nvPicPr>
          <p:cNvPr id="7" name="그림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146" y="1830496"/>
            <a:ext cx="1086967" cy="596120"/>
          </a:xfrm>
          <a:prstGeom prst="rect">
            <a:avLst/>
          </a:prstGeom>
          <a:noFill/>
          <a:ln w="9525">
            <a:noFill/>
            <a:miter lim="800000"/>
            <a:headEnd/>
            <a:tailEnd/>
          </a:ln>
        </p:spPr>
      </p:pic>
      <p:sp>
        <p:nvSpPr>
          <p:cNvPr id="5" name="TextBox 4"/>
          <p:cNvSpPr txBox="1"/>
          <p:nvPr/>
        </p:nvSpPr>
        <p:spPr>
          <a:xfrm>
            <a:off x="3584406" y="1055490"/>
            <a:ext cx="5178593" cy="4455066"/>
          </a:xfrm>
          <a:prstGeom prst="rect">
            <a:avLst/>
          </a:prstGeom>
          <a:noFill/>
        </p:spPr>
        <p:txBody>
          <a:bodyPr wrap="square" rtlCol="0">
            <a:spAutoFit/>
          </a:bodyPr>
          <a:lstStyle/>
          <a:p>
            <a:r>
              <a:rPr lang="en-US" sz="1350" dirty="0">
                <a:latin typeface="Verdana" panose="020B0604030504040204" pitchFamily="34" charset="0"/>
                <a:ea typeface="Verdana" panose="020B0604030504040204" pitchFamily="34" charset="0"/>
                <a:cs typeface="Verdana" panose="020B0604030504040204" pitchFamily="34" charset="0"/>
              </a:rPr>
              <a:t>AIPI is the member of the Association of Academies and Societies of Sciences in Asia (AASSA).  </a:t>
            </a:r>
          </a:p>
          <a:p>
            <a:endParaRPr lang="en-US" sz="1350" dirty="0">
              <a:latin typeface="Verdana" panose="020B0604030504040204" pitchFamily="34" charset="0"/>
              <a:ea typeface="Verdana" panose="020B0604030504040204" pitchFamily="34" charset="0"/>
              <a:cs typeface="Verdana" panose="020B0604030504040204" pitchFamily="34" charset="0"/>
            </a:endParaRPr>
          </a:p>
          <a:p>
            <a:r>
              <a:rPr lang="en-US" sz="1350" dirty="0">
                <a:latin typeface="Verdana" panose="020B0604030504040204" pitchFamily="34" charset="0"/>
                <a:ea typeface="Verdana" panose="020B0604030504040204" pitchFamily="34" charset="0"/>
                <a:cs typeface="Verdana" panose="020B0604030504040204" pitchFamily="34" charset="0"/>
              </a:rPr>
              <a:t>AASSA is an independent body &amp; non-profit international organization with science, technology and innovation (STI) interests. It consists of S&amp;T academies in Asia and Oceania </a:t>
            </a:r>
            <a:r>
              <a:rPr lang="en-US" sz="1350" i="1" dirty="0">
                <a:latin typeface="Verdana" panose="020B0604030504040204" pitchFamily="34" charset="0"/>
                <a:ea typeface="Verdana" panose="020B0604030504040204" pitchFamily="34" charset="0"/>
                <a:cs typeface="Verdana" panose="020B0604030504040204" pitchFamily="34" charset="0"/>
              </a:rPr>
              <a:t>[http://aassa.asia] </a:t>
            </a:r>
            <a:endParaRPr lang="en-US" sz="1350" dirty="0">
              <a:latin typeface="Verdana" panose="020B0604030504040204" pitchFamily="34" charset="0"/>
              <a:ea typeface="Verdana" panose="020B0604030504040204" pitchFamily="34" charset="0"/>
              <a:cs typeface="Verdana" panose="020B0604030504040204" pitchFamily="34" charset="0"/>
            </a:endParaRPr>
          </a:p>
          <a:p>
            <a:r>
              <a:rPr lang="en-US" sz="1350" dirty="0">
                <a:latin typeface="Verdana" panose="020B0604030504040204" pitchFamily="34" charset="0"/>
                <a:ea typeface="Verdana" panose="020B0604030504040204" pitchFamily="34" charset="0"/>
                <a:cs typeface="Verdana" panose="020B0604030504040204" pitchFamily="34" charset="0"/>
              </a:rPr>
              <a:t>Its current members are 32 academies &amp; societies of 30 countries and 1 regional academy of engineering &amp; technology.</a:t>
            </a:r>
          </a:p>
          <a:p>
            <a:endParaRPr lang="en-US" sz="1350" dirty="0">
              <a:latin typeface="Verdana" panose="020B0604030504040204" pitchFamily="34" charset="0"/>
              <a:ea typeface="Verdana" panose="020B0604030504040204" pitchFamily="34" charset="0"/>
              <a:cs typeface="Verdana" panose="020B0604030504040204" pitchFamily="34" charset="0"/>
            </a:endParaRPr>
          </a:p>
          <a:p>
            <a:r>
              <a:rPr lang="en-US" sz="1350" dirty="0">
                <a:latin typeface="Verdana" panose="020B0604030504040204" pitchFamily="34" charset="0"/>
                <a:ea typeface="Verdana" panose="020B0604030504040204" pitchFamily="34" charset="0"/>
                <a:cs typeface="Verdana" panose="020B0604030504040204" pitchFamily="34" charset="0"/>
              </a:rPr>
              <a:t>Many activities of academies have been done under the collaboration of AASSA and IAP (</a:t>
            </a:r>
            <a:r>
              <a:rPr lang="en-US" sz="1350" dirty="0" err="1">
                <a:latin typeface="Verdana" panose="020B0604030504040204" pitchFamily="34" charset="0"/>
                <a:ea typeface="Verdana" panose="020B0604030504040204" pitchFamily="34" charset="0"/>
                <a:cs typeface="Verdana" panose="020B0604030504040204" pitchFamily="34" charset="0"/>
              </a:rPr>
              <a:t>InterAcademy</a:t>
            </a:r>
            <a:r>
              <a:rPr lang="en-US" sz="1350" dirty="0">
                <a:latin typeface="Verdana" panose="020B0604030504040204" pitchFamily="34" charset="0"/>
                <a:ea typeface="Verdana" panose="020B0604030504040204" pitchFamily="34" charset="0"/>
                <a:cs typeface="Verdana" panose="020B0604030504040204" pitchFamily="34" charset="0"/>
              </a:rPr>
              <a:t> Partnership) – the global network of science, engineering &amp; medical academies working together to provide independent expert advice. </a:t>
            </a:r>
          </a:p>
          <a:p>
            <a:endParaRPr lang="en-US" sz="1350" dirty="0">
              <a:latin typeface="Verdana" panose="020B0604030504040204" pitchFamily="34" charset="0"/>
              <a:ea typeface="Verdana" panose="020B0604030504040204" pitchFamily="34" charset="0"/>
              <a:cs typeface="Verdana" panose="020B0604030504040204" pitchFamily="34" charset="0"/>
            </a:endParaRPr>
          </a:p>
          <a:p>
            <a:endParaRPr lang="en-US" sz="1350" dirty="0">
              <a:latin typeface="Verdana" panose="020B0604030504040204" pitchFamily="34" charset="0"/>
              <a:ea typeface="Verdana" panose="020B0604030504040204" pitchFamily="34" charset="0"/>
              <a:cs typeface="Verdana" panose="020B0604030504040204" pitchFamily="34" charset="0"/>
            </a:endParaRPr>
          </a:p>
          <a:p>
            <a:endParaRPr lang="en-US" sz="1350" dirty="0">
              <a:latin typeface="Verdana" panose="020B0604030504040204" pitchFamily="34" charset="0"/>
              <a:ea typeface="Verdana" panose="020B0604030504040204" pitchFamily="34" charset="0"/>
              <a:cs typeface="Verdana" panose="020B0604030504040204" pitchFamily="34" charset="0"/>
            </a:endParaRPr>
          </a:p>
          <a:p>
            <a:endParaRPr lang="en-US" sz="1350" i="1" dirty="0">
              <a:latin typeface="Verdana" panose="020B0604030504040204" pitchFamily="34" charset="0"/>
              <a:ea typeface="Verdana" panose="020B0604030504040204" pitchFamily="34" charset="0"/>
              <a:cs typeface="Verdana" panose="020B0604030504040204" pitchFamily="34" charset="0"/>
            </a:endParaRPr>
          </a:p>
          <a:p>
            <a:endParaRPr lang="en-US" sz="135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Logo AIP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0950" y="3006785"/>
            <a:ext cx="657826" cy="599717"/>
          </a:xfrm>
          <a:prstGeom prst="rect">
            <a:avLst/>
          </a:prstGeom>
          <a:noFill/>
          <a:ln>
            <a:noFill/>
          </a:ln>
        </p:spPr>
      </p:pic>
    </p:spTree>
    <p:extLst>
      <p:ext uri="{BB962C8B-B14F-4D97-AF65-F5344CB8AC3E}">
        <p14:creationId xmlns:p14="http://schemas.microsoft.com/office/powerpoint/2010/main" val="115754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73845"/>
            <a:ext cx="5391266" cy="662858"/>
          </a:xfrm>
        </p:spPr>
        <p:txBody>
          <a:bodyPr>
            <a:noAutofit/>
          </a:bodyPr>
          <a:lstStyle/>
          <a:p>
            <a:pPr algn="l"/>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EXAMPLES OF PUBLICATIONS: </a:t>
            </a:r>
            <a:b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br>
            <a: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t>Produced by AIPI</a:t>
            </a:r>
            <a:br>
              <a:rPr lang="en-US" sz="2400" b="1" dirty="0">
                <a:solidFill>
                  <a:srgbClr val="602210"/>
                </a:solidFill>
                <a:latin typeface="Cambria" panose="02040503050406030204" pitchFamily="18" charset="0"/>
                <a:ea typeface="Verdana" panose="020B0604030504040204" pitchFamily="34" charset="0"/>
                <a:cs typeface="Verdana" panose="020B0604030504040204" pitchFamily="34" charset="0"/>
              </a:rPr>
            </a:br>
            <a:endParaRPr lang="en-ID" sz="2400" b="1" dirty="0">
              <a:latin typeface="Cambria" panose="02040503050406030204" pitchFamily="18" charset="0"/>
            </a:endParaRPr>
          </a:p>
        </p:txBody>
      </p:sp>
      <p:pic>
        <p:nvPicPr>
          <p:cNvPr id="9" name="Picture 8"/>
          <p:cNvPicPr>
            <a:picLocks noChangeAspect="1"/>
          </p:cNvPicPr>
          <p:nvPr/>
        </p:nvPicPr>
        <p:blipFill>
          <a:blip r:embed="rId2"/>
          <a:stretch>
            <a:fillRect/>
          </a:stretch>
        </p:blipFill>
        <p:spPr>
          <a:xfrm>
            <a:off x="4030659" y="1706103"/>
            <a:ext cx="1082683" cy="1656800"/>
          </a:xfrm>
          <a:prstGeom prst="rect">
            <a:avLst/>
          </a:prstGeom>
          <a:ln>
            <a:noFill/>
          </a:ln>
          <a:effectLst>
            <a:outerShdw blurRad="292100" dist="139700" dir="2700000" algn="tl" rotWithShape="0">
              <a:srgbClr val="333333">
                <a:alpha val="65000"/>
              </a:srgbClr>
            </a:outerShdw>
          </a:effectLst>
        </p:spPr>
      </p:pic>
      <p:pic>
        <p:nvPicPr>
          <p:cNvPr id="1026" name="Picture 2" descr="EvidenceSummitMengurangiKematianIbudanBayiBaruLahirdiIndonesia_final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3" y="1706103"/>
            <a:ext cx="1071563" cy="165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l="28642" r="29935"/>
          <a:stretch/>
        </p:blipFill>
        <p:spPr>
          <a:xfrm>
            <a:off x="1819736" y="1706103"/>
            <a:ext cx="1231807" cy="16568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a:srcRect l="29942" r="25557"/>
          <a:stretch/>
        </p:blipFill>
        <p:spPr>
          <a:xfrm>
            <a:off x="2612441" y="2975087"/>
            <a:ext cx="1323360" cy="1656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a:srcRect l="4317" t="6825"/>
          <a:stretch/>
        </p:blipFill>
        <p:spPr>
          <a:xfrm>
            <a:off x="6262588" y="2967848"/>
            <a:ext cx="1059683" cy="1664039"/>
          </a:xfrm>
          <a:prstGeom prst="rect">
            <a:avLst/>
          </a:prstGeom>
        </p:spPr>
      </p:pic>
      <p:pic>
        <p:nvPicPr>
          <p:cNvPr id="12" name="Picture 11"/>
          <p:cNvPicPr>
            <a:picLocks noChangeAspect="1"/>
          </p:cNvPicPr>
          <p:nvPr/>
        </p:nvPicPr>
        <p:blipFill>
          <a:blip r:embed="rId7"/>
          <a:stretch>
            <a:fillRect/>
          </a:stretch>
        </p:blipFill>
        <p:spPr>
          <a:xfrm>
            <a:off x="4572000" y="2967848"/>
            <a:ext cx="1071563" cy="166628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a:off x="1223116" y="857103"/>
            <a:ext cx="6777884"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Logo AIPI"/>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133405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247" y="895579"/>
            <a:ext cx="3582674" cy="814581"/>
          </a:xfrm>
        </p:spPr>
        <p:txBody>
          <a:bodyPr>
            <a:noAutofit/>
          </a:bodyPr>
          <a:lstStyle/>
          <a:p>
            <a:r>
              <a:rPr lang="en-ID" sz="1800" b="1" dirty="0">
                <a:latin typeface="+mn-lt"/>
                <a:cs typeface="Arial" panose="020B0604020202020204" pitchFamily="34" charset="0"/>
              </a:rPr>
              <a:t>Reducing Maternal and Neonatal Mortality in Indonesia  (joint report by US NRC &amp; AIPI)  </a:t>
            </a:r>
          </a:p>
        </p:txBody>
      </p:sp>
      <p:sp>
        <p:nvSpPr>
          <p:cNvPr id="5" name="Rectangle 4"/>
          <p:cNvSpPr/>
          <p:nvPr/>
        </p:nvSpPr>
        <p:spPr>
          <a:xfrm>
            <a:off x="1157552" y="1048341"/>
            <a:ext cx="2381664" cy="3555724"/>
          </a:xfrm>
          <a:prstGeom prst="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D" sz="1013"/>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26802" y="1910016"/>
            <a:ext cx="2443163" cy="1832372"/>
          </a:xfrm>
        </p:spPr>
      </p:pic>
      <p:sp>
        <p:nvSpPr>
          <p:cNvPr id="6" name="TextBox 5"/>
          <p:cNvSpPr txBox="1"/>
          <p:nvPr/>
        </p:nvSpPr>
        <p:spPr>
          <a:xfrm>
            <a:off x="3776248" y="1821331"/>
            <a:ext cx="4224752" cy="802207"/>
          </a:xfrm>
          <a:prstGeom prst="rect">
            <a:avLst/>
          </a:prstGeom>
          <a:noFill/>
        </p:spPr>
        <p:txBody>
          <a:bodyPr wrap="square" rtlCol="0">
            <a:spAutoFit/>
          </a:bodyPr>
          <a:lstStyle/>
          <a:p>
            <a:r>
              <a:rPr lang="en-ID" sz="1200" b="1" dirty="0"/>
              <a:t>Major findings</a:t>
            </a:r>
            <a:r>
              <a:rPr lang="en-ID" sz="1200" dirty="0"/>
              <a:t>: </a:t>
            </a:r>
          </a:p>
          <a:p>
            <a:r>
              <a:rPr lang="en-US" sz="1200" dirty="0"/>
              <a:t>The current state of progress in addressing maternal and neonatal mortality in Indonesia is largely unknown. </a:t>
            </a:r>
            <a:endParaRPr lang="en-ID" sz="1200" dirty="0"/>
          </a:p>
          <a:p>
            <a:endParaRPr lang="en-ID" sz="1013" dirty="0"/>
          </a:p>
        </p:txBody>
      </p:sp>
      <p:sp>
        <p:nvSpPr>
          <p:cNvPr id="7" name="TextBox 6"/>
          <p:cNvSpPr txBox="1"/>
          <p:nvPr/>
        </p:nvSpPr>
        <p:spPr>
          <a:xfrm>
            <a:off x="3851476" y="2808204"/>
            <a:ext cx="4225724" cy="156966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ID" sz="1200" i="1" dirty="0"/>
              <a:t>“A major finding of this study is the lack of certainty (even within a fairly wide margin of error) of exactly what has happened to maternal mortality in Indonesia over the last few decades. In the absence of an adequate vital registration system, the various survey-based estimates differ so widely and often have such large margins of error that it is virtually impossible to determine exactly where the country was in the base year of 1990 and where it is today.”</a:t>
            </a:r>
            <a:endParaRPr lang="en-ID" sz="1013" dirty="0"/>
          </a:p>
        </p:txBody>
      </p:sp>
      <p:pic>
        <p:nvPicPr>
          <p:cNvPr id="8" name="Picture 7" descr="Logo AI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214088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85354" y="640687"/>
            <a:ext cx="2276147" cy="3561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13"/>
          </a:p>
        </p:txBody>
      </p:sp>
      <p:pic>
        <p:nvPicPr>
          <p:cNvPr id="12" name="Picture 11"/>
          <p:cNvPicPr>
            <a:picLocks noChangeAspect="1"/>
          </p:cNvPicPr>
          <p:nvPr/>
        </p:nvPicPr>
        <p:blipFill>
          <a:blip r:embed="rId2"/>
          <a:stretch>
            <a:fillRect/>
          </a:stretch>
        </p:blipFill>
        <p:spPr>
          <a:xfrm>
            <a:off x="1726111" y="1297816"/>
            <a:ext cx="1414904" cy="1985812"/>
          </a:xfrm>
          <a:prstGeom prst="rect">
            <a:avLst/>
          </a:prstGeom>
        </p:spPr>
      </p:pic>
      <p:sp>
        <p:nvSpPr>
          <p:cNvPr id="13" name="TextBox 12"/>
          <p:cNvSpPr txBox="1"/>
          <p:nvPr/>
        </p:nvSpPr>
        <p:spPr>
          <a:xfrm>
            <a:off x="3653252" y="726406"/>
            <a:ext cx="3733954" cy="923330"/>
          </a:xfrm>
          <a:prstGeom prst="rect">
            <a:avLst/>
          </a:prstGeom>
          <a:noFill/>
        </p:spPr>
        <p:txBody>
          <a:bodyPr wrap="square" rtlCol="0">
            <a:spAutoFit/>
          </a:bodyPr>
          <a:lstStyle/>
          <a:p>
            <a:pPr algn="ctr"/>
            <a:r>
              <a:rPr lang="en-ID" b="1" dirty="0"/>
              <a:t>White Paper on Science Technology and Higher Education Towards Indonesia 2045 </a:t>
            </a:r>
          </a:p>
        </p:txBody>
      </p:sp>
      <p:sp>
        <p:nvSpPr>
          <p:cNvPr id="18" name="TextBox 17"/>
          <p:cNvSpPr txBox="1"/>
          <p:nvPr/>
        </p:nvSpPr>
        <p:spPr>
          <a:xfrm>
            <a:off x="1309827" y="3827877"/>
            <a:ext cx="1988045" cy="248209"/>
          </a:xfrm>
          <a:prstGeom prst="rect">
            <a:avLst/>
          </a:prstGeom>
          <a:noFill/>
        </p:spPr>
        <p:txBody>
          <a:bodyPr wrap="none" rtlCol="0">
            <a:spAutoFit/>
          </a:bodyPr>
          <a:lstStyle/>
          <a:p>
            <a:r>
              <a:rPr lang="en-ID" sz="1013" dirty="0">
                <a:solidFill>
                  <a:schemeClr val="bg1"/>
                </a:solidFill>
              </a:rPr>
              <a:t>*</a:t>
            </a:r>
            <a:r>
              <a:rPr lang="en-ID" sz="1013" i="1" dirty="0">
                <a:solidFill>
                  <a:schemeClr val="bg1"/>
                </a:solidFill>
              </a:rPr>
              <a:t>free download on www.aipi.or.id</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718" y="2009330"/>
            <a:ext cx="582554" cy="82403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2038" y="2009330"/>
            <a:ext cx="582554" cy="82403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718" y="3067213"/>
            <a:ext cx="582554" cy="824031"/>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039" y="3066667"/>
            <a:ext cx="579007" cy="819014"/>
          </a:xfrm>
          <a:prstGeom prst="rect">
            <a:avLst/>
          </a:prstGeom>
        </p:spPr>
      </p:pic>
      <p:cxnSp>
        <p:nvCxnSpPr>
          <p:cNvPr id="33" name="Straight Connector 32"/>
          <p:cNvCxnSpPr>
            <a:cxnSpLocks/>
          </p:cNvCxnSpPr>
          <p:nvPr/>
        </p:nvCxnSpPr>
        <p:spPr>
          <a:xfrm flipV="1">
            <a:off x="4692039" y="2910015"/>
            <a:ext cx="1784233" cy="3344"/>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cxnSpLocks/>
          </p:cNvCxnSpPr>
          <p:nvPr/>
        </p:nvCxnSpPr>
        <p:spPr>
          <a:xfrm>
            <a:off x="5565292" y="1984720"/>
            <a:ext cx="9056" cy="1900961"/>
          </a:xfrm>
          <a:prstGeom prst="line">
            <a:avLst/>
          </a:prstGeom>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4802067" y="3880164"/>
            <a:ext cx="1560630" cy="404085"/>
          </a:xfrm>
          <a:prstGeom prst="rect">
            <a:avLst/>
          </a:prstGeom>
          <a:noFill/>
        </p:spPr>
        <p:txBody>
          <a:bodyPr wrap="square" rtlCol="0">
            <a:spAutoFit/>
          </a:bodyPr>
          <a:lstStyle/>
          <a:p>
            <a:pPr algn="ctr"/>
            <a:r>
              <a:rPr lang="en-ID" sz="1013" dirty="0"/>
              <a:t>High disparity and low economic growth</a:t>
            </a:r>
          </a:p>
        </p:txBody>
      </p:sp>
      <p:sp>
        <p:nvSpPr>
          <p:cNvPr id="48" name="TextBox 47"/>
          <p:cNvSpPr txBox="1"/>
          <p:nvPr/>
        </p:nvSpPr>
        <p:spPr>
          <a:xfrm>
            <a:off x="6609355" y="2650328"/>
            <a:ext cx="1136262" cy="559961"/>
          </a:xfrm>
          <a:prstGeom prst="rect">
            <a:avLst/>
          </a:prstGeom>
          <a:noFill/>
        </p:spPr>
        <p:txBody>
          <a:bodyPr wrap="square" rtlCol="0">
            <a:spAutoFit/>
          </a:bodyPr>
          <a:lstStyle/>
          <a:p>
            <a:r>
              <a:rPr lang="en-ID" sz="1013" dirty="0"/>
              <a:t>HE institutions are responsive to market-demands</a:t>
            </a:r>
          </a:p>
        </p:txBody>
      </p:sp>
      <p:sp>
        <p:nvSpPr>
          <p:cNvPr id="49" name="TextBox 48"/>
          <p:cNvSpPr txBox="1"/>
          <p:nvPr/>
        </p:nvSpPr>
        <p:spPr>
          <a:xfrm>
            <a:off x="3706284" y="2675514"/>
            <a:ext cx="936503" cy="871713"/>
          </a:xfrm>
          <a:prstGeom prst="rect">
            <a:avLst/>
          </a:prstGeom>
          <a:noFill/>
        </p:spPr>
        <p:txBody>
          <a:bodyPr wrap="square" rtlCol="0">
            <a:spAutoFit/>
          </a:bodyPr>
          <a:lstStyle/>
          <a:p>
            <a:r>
              <a:rPr lang="en-ID" sz="1013" dirty="0"/>
              <a:t>HE institutions are dependent to GOI funding </a:t>
            </a:r>
          </a:p>
        </p:txBody>
      </p:sp>
      <p:sp>
        <p:nvSpPr>
          <p:cNvPr id="50" name="TextBox 49"/>
          <p:cNvSpPr txBox="1"/>
          <p:nvPr/>
        </p:nvSpPr>
        <p:spPr>
          <a:xfrm>
            <a:off x="4901177" y="1615250"/>
            <a:ext cx="1365957" cy="404085"/>
          </a:xfrm>
          <a:prstGeom prst="rect">
            <a:avLst/>
          </a:prstGeom>
          <a:noFill/>
        </p:spPr>
        <p:txBody>
          <a:bodyPr wrap="square" rtlCol="0">
            <a:spAutoFit/>
          </a:bodyPr>
          <a:lstStyle/>
          <a:p>
            <a:pPr algn="ctr"/>
            <a:r>
              <a:rPr lang="en-ID" sz="1013" dirty="0"/>
              <a:t>High economic growth, inclusive</a:t>
            </a:r>
          </a:p>
        </p:txBody>
      </p:sp>
      <p:pic>
        <p:nvPicPr>
          <p:cNvPr id="16" name="Picture 15" descr="Logo AIPI"/>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Tree>
    <p:extLst>
      <p:ext uri="{BB962C8B-B14F-4D97-AF65-F5344CB8AC3E}">
        <p14:creationId xmlns:p14="http://schemas.microsoft.com/office/powerpoint/2010/main" val="4337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3B97-0879-4658-BBF6-B1A1BAD3E24C}"/>
              </a:ext>
            </a:extLst>
          </p:cNvPr>
          <p:cNvSpPr>
            <a:spLocks noGrp="1"/>
          </p:cNvSpPr>
          <p:nvPr>
            <p:ph type="title"/>
          </p:nvPr>
        </p:nvSpPr>
        <p:spPr>
          <a:xfrm>
            <a:off x="4145558" y="949692"/>
            <a:ext cx="3517491" cy="1020898"/>
          </a:xfrm>
        </p:spPr>
        <p:txBody>
          <a:bodyPr vert="horz" lIns="51435" tIns="25718" rIns="51435" bIns="25718" rtlCol="0" anchor="b">
            <a:normAutofit/>
          </a:bodyPr>
          <a:lstStyle/>
          <a:p>
            <a:r>
              <a:rPr lang="en-US" sz="1800" b="1" dirty="0">
                <a:solidFill>
                  <a:schemeClr val="tx1">
                    <a:lumMod val="85000"/>
                    <a:lumOff val="15000"/>
                  </a:schemeClr>
                </a:solidFill>
                <a:latin typeface="+mn-lt"/>
              </a:rPr>
              <a:t>White Paper on Challenges and Opportunities of Higher Education in Indonesia  </a:t>
            </a:r>
          </a:p>
        </p:txBody>
      </p:sp>
      <p:pic>
        <p:nvPicPr>
          <p:cNvPr id="16" name="Content Placeholder 3">
            <a:extLst>
              <a:ext uri="{FF2B5EF4-FFF2-40B4-BE49-F238E27FC236}">
                <a16:creationId xmlns:a16="http://schemas.microsoft.com/office/drawing/2014/main" id="{9CE79837-8630-4848-A9B0-F281670DB1D2}"/>
              </a:ext>
            </a:extLst>
          </p:cNvPr>
          <p:cNvPicPr>
            <a:picLocks noGrp="1" noChangeAspect="1"/>
          </p:cNvPicPr>
          <p:nvPr>
            <p:ph idx="1"/>
          </p:nvPr>
        </p:nvPicPr>
        <p:blipFill>
          <a:blip r:embed="rId2"/>
          <a:stretch>
            <a:fillRect/>
          </a:stretch>
        </p:blipFill>
        <p:spPr>
          <a:xfrm>
            <a:off x="1579483" y="992093"/>
            <a:ext cx="2091023" cy="2861400"/>
          </a:xfrm>
          <a:prstGeom prst="rect">
            <a:avLst/>
          </a:prstGeom>
        </p:spPr>
      </p:pic>
      <p:pic>
        <p:nvPicPr>
          <p:cNvPr id="11" name="Picture 10" descr="Logo AI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7206" y="227018"/>
            <a:ext cx="480901" cy="431699"/>
          </a:xfrm>
          <a:prstGeom prst="rect">
            <a:avLst/>
          </a:prstGeom>
          <a:noFill/>
          <a:ln>
            <a:noFill/>
          </a:ln>
        </p:spPr>
      </p:pic>
      <p:sp>
        <p:nvSpPr>
          <p:cNvPr id="3" name="TextBox 2"/>
          <p:cNvSpPr txBox="1"/>
          <p:nvPr/>
        </p:nvSpPr>
        <p:spPr>
          <a:xfrm>
            <a:off x="4145558" y="2673753"/>
            <a:ext cx="3421392" cy="1754326"/>
          </a:xfrm>
          <a:prstGeom prst="rect">
            <a:avLst/>
          </a:prstGeom>
          <a:noFill/>
          <a:ln>
            <a:solidFill>
              <a:schemeClr val="accent2">
                <a:lumMod val="50000"/>
              </a:schemeClr>
            </a:solidFill>
          </a:ln>
        </p:spPr>
        <p:txBody>
          <a:bodyPr wrap="square" rtlCol="0">
            <a:spAutoFit/>
          </a:bodyPr>
          <a:lstStyle/>
          <a:p>
            <a:r>
              <a:rPr lang="en-US" dirty="0"/>
              <a:t>All publications / references published by AIPI are free and open access for the electronic versions in Indonesian or in English, can be downloaded from the website: </a:t>
            </a:r>
            <a:r>
              <a:rPr lang="en-US" dirty="0">
                <a:hlinkClick r:id="rId4"/>
              </a:rPr>
              <a:t>www.aipi.or.id</a:t>
            </a:r>
            <a:r>
              <a:rPr lang="en-US" dirty="0"/>
              <a:t> </a:t>
            </a:r>
          </a:p>
        </p:txBody>
      </p:sp>
    </p:spTree>
    <p:extLst>
      <p:ext uri="{BB962C8B-B14F-4D97-AF65-F5344CB8AC3E}">
        <p14:creationId xmlns:p14="http://schemas.microsoft.com/office/powerpoint/2010/main" val="132090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2492</Words>
  <Application>Microsoft Office PowerPoint</Application>
  <PresentationFormat>On-screen Show (16:9)</PresentationFormat>
  <Paragraphs>227</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Georgia</vt:lpstr>
      <vt:lpstr>Verdana</vt:lpstr>
      <vt:lpstr>Office Theme</vt:lpstr>
      <vt:lpstr>PowerPoint Presentation</vt:lpstr>
      <vt:lpstr>PowerPoint Presentation</vt:lpstr>
      <vt:lpstr>PowerPoint Presentation</vt:lpstr>
      <vt:lpstr>PowerPoint Presentation</vt:lpstr>
      <vt:lpstr>PowerPoint Presentation</vt:lpstr>
      <vt:lpstr>EXAMPLES OF PUBLICATIONS:  Produced by AIPI </vt:lpstr>
      <vt:lpstr>Reducing Maternal and Neonatal Mortality in Indonesia  (joint report by US NRC &amp; AIPI)  </vt:lpstr>
      <vt:lpstr>PowerPoint Presentation</vt:lpstr>
      <vt:lpstr>White Paper on Challenges and Opportunities of Higher Education in Indonesia  </vt:lpstr>
      <vt:lpstr>An Indonesian Science Agenda Towards a Century of Independence </vt:lpstr>
      <vt:lpstr>Inputs for the Law of Indonesian National System of Science &amp;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FINARYA</cp:lastModifiedBy>
  <cp:revision>42</cp:revision>
  <dcterms:created xsi:type="dcterms:W3CDTF">2006-08-16T00:00:00Z</dcterms:created>
  <dcterms:modified xsi:type="dcterms:W3CDTF">2021-08-17T08:41:50Z</dcterms:modified>
</cp:coreProperties>
</file>